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76" r:id="rId2"/>
    <p:sldId id="288" r:id="rId3"/>
    <p:sldId id="280" r:id="rId4"/>
    <p:sldId id="283" r:id="rId5"/>
    <p:sldId id="296" r:id="rId6"/>
    <p:sldId id="292" r:id="rId7"/>
    <p:sldId id="279" r:id="rId8"/>
    <p:sldId id="290" r:id="rId9"/>
    <p:sldId id="297" r:id="rId10"/>
    <p:sldId id="284" r:id="rId11"/>
    <p:sldId id="298" r:id="rId12"/>
    <p:sldId id="299" r:id="rId13"/>
    <p:sldId id="300" r:id="rId14"/>
    <p:sldId id="291" r:id="rId15"/>
    <p:sldId id="285" r:id="rId16"/>
    <p:sldId id="294" r:id="rId17"/>
    <p:sldId id="301" r:id="rId18"/>
    <p:sldId id="293" r:id="rId19"/>
  </p:sldIdLst>
  <p:sldSz cx="12192000" cy="6858000"/>
  <p:notesSz cx="6858000" cy="9144000"/>
  <p:embeddedFontLst>
    <p:embeddedFont>
      <p:font typeface="a고딕12" panose="02020600000000000000" pitchFamily="18" charset="-127"/>
      <p:regular r:id="rId21"/>
    </p:embeddedFont>
    <p:embeddedFont>
      <p:font typeface="a고딕14" panose="02020600000000000000" pitchFamily="18" charset="-127"/>
      <p:regular r:id="rId22"/>
    </p:embeddedFont>
    <p:embeddedFont>
      <p:font typeface="a고딕15" panose="02020600000000000000" pitchFamily="18" charset="-127"/>
      <p:regular r:id="rId23"/>
    </p:embeddedFont>
    <p:embeddedFont>
      <p:font typeface="a고딕16" panose="02020600000000000000" pitchFamily="18" charset="-127"/>
      <p:regular r:id="rId24"/>
    </p:embeddedFont>
    <p:embeddedFont>
      <p:font typeface="a고딕17" panose="02020600000000000000" pitchFamily="18" charset="-127"/>
      <p:regular r:id="rId25"/>
    </p:embeddedFont>
    <p:embeddedFont>
      <p:font typeface="a고딕18" panose="02020600000000000000" pitchFamily="18" charset="-127"/>
      <p:regular r:id="rId26"/>
    </p:embeddedFont>
    <p:embeddedFont>
      <p:font typeface="a시월구일1" panose="02020600000000000000" pitchFamily="18" charset="-127"/>
      <p:regular r:id="rId27"/>
    </p:embeddedFont>
    <p:embeddedFont>
      <p:font typeface="a시월구일2" panose="02020600000000000000" pitchFamily="18" charset="-127"/>
      <p:regular r:id="rId28"/>
    </p:embeddedFont>
    <p:embeddedFont>
      <p:font typeface="a시월구일3" panose="02020600000000000000" pitchFamily="18" charset="-127"/>
      <p:regular r:id="rId29"/>
    </p:embeddedFont>
    <p:embeddedFont>
      <p:font typeface="a시월구일4" panose="02020600000000000000" pitchFamily="18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3F2F1"/>
    <a:srgbClr val="CC252E"/>
    <a:srgbClr val="F9F9F9"/>
    <a:srgbClr val="9D9A9A"/>
    <a:srgbClr val="C3002F"/>
    <a:srgbClr val="487BAA"/>
    <a:srgbClr val="F4B183"/>
    <a:srgbClr val="FFD1D1"/>
    <a:srgbClr val="EA7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86471" autoAdjust="0"/>
  </p:normalViewPr>
  <p:slideViewPr>
    <p:cSldViewPr snapToGrid="0">
      <p:cViewPr varScale="1">
        <p:scale>
          <a:sx n="98" d="100"/>
          <a:sy n="98" d="100"/>
        </p:scale>
        <p:origin x="9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0D362-33FE-40B6-8035-91909A3547A1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A71FA-81CC-4253-A89A-A8B3D1DAE7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818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도와줘 </a:t>
            </a:r>
            <a:r>
              <a:rPr lang="ko-KR" altLang="en-US" dirty="0" err="1"/>
              <a:t>소융봇</a:t>
            </a:r>
            <a:r>
              <a:rPr lang="ko-KR" altLang="en-US" dirty="0"/>
              <a:t> 발표를 </a:t>
            </a:r>
            <a:r>
              <a:rPr lang="ko-KR" altLang="en-US" dirty="0" err="1"/>
              <a:t>맡게된</a:t>
            </a:r>
            <a:r>
              <a:rPr lang="ko-KR" altLang="en-US" dirty="0"/>
              <a:t> </a:t>
            </a:r>
            <a:r>
              <a:rPr lang="en-US" altLang="ko-KR" dirty="0"/>
              <a:t>MFAM</a:t>
            </a:r>
            <a:r>
              <a:rPr lang="ko-KR" altLang="en-US" dirty="0"/>
              <a:t>팀 홍은호라고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197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학생들의 중복된 질문으로 인해 과중화 되는 통화 업무량을 해결하기 위해서 입니다</a:t>
            </a:r>
            <a:r>
              <a:rPr lang="en-US" altLang="ko-KR" dirty="0"/>
              <a:t>. </a:t>
            </a:r>
          </a:p>
          <a:p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간단하고 기본적인 정보조차 전화로 물어보는 경우가 많아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..</a:t>
            </a:r>
          </a:p>
          <a:p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또한 중복된 질문들이 전화로 여러 번 들어와 업무 부담을 느낀 적 있어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..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endParaRPr lang="en-US" altLang="ko-KR" sz="12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그래서 조교 분들께 서비스를 소개했더니 좋은 평을 받았고 유용할 것 같다는 말을 들었습니다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  <a:endParaRPr lang="ko-KR" altLang="en-US" sz="12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169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세번째로는 카카오톡을 사용한 서비스의 높은 접근성과 </a:t>
            </a:r>
            <a:r>
              <a:rPr lang="ko-KR" altLang="en-US" dirty="0" err="1"/>
              <a:t>편리함입니다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카카오톡을 사용하기 때문에 설치할 필요가 없이 다음과 같은 간단한 방법으로 서비스를 이용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910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세종대학교 학식 데이터로 </a:t>
            </a:r>
            <a:r>
              <a:rPr lang="ko-KR" altLang="en-US" dirty="0" err="1"/>
              <a:t>챗봇을</a:t>
            </a:r>
            <a:r>
              <a:rPr lang="ko-KR" altLang="en-US" dirty="0"/>
              <a:t> 운영했던 사례가 있는데</a:t>
            </a:r>
            <a:r>
              <a:rPr lang="en-US" altLang="ko-KR" dirty="0"/>
              <a:t>, </a:t>
            </a:r>
            <a:r>
              <a:rPr lang="ko-KR" altLang="en-US" dirty="0"/>
              <a:t>학식 메뉴를 알려주는 간단한 기능만으로 많은 학생들에게 호평을 받으며 운영되었습니다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사례를 봤을 때 카카오톡 </a:t>
            </a:r>
            <a:r>
              <a:rPr lang="ko-KR" altLang="en-US" dirty="0" err="1"/>
              <a:t>챗봇을</a:t>
            </a:r>
            <a:r>
              <a:rPr lang="ko-KR" altLang="en-US" dirty="0"/>
              <a:t> 활용한 정보 전달이 사용자를 모으기에 효과적이고 사용자 입장에서도 편리하게 사용 할 수 있다는 점을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58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고딕16" panose="02020600000000000000" pitchFamily="18" charset="-127"/>
                <a:ea typeface="a고딕16" panose="02020600000000000000" pitchFamily="18" charset="-127"/>
              </a:rPr>
              <a:t>마지막으로 </a:t>
            </a:r>
            <a:r>
              <a:rPr lang="ko-KR" altLang="en-US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챗봇</a:t>
            </a:r>
            <a:r>
              <a:rPr lang="ko-KR" altLang="en-US" dirty="0">
                <a:latin typeface="a고딕16" panose="02020600000000000000" pitchFamily="18" charset="-127"/>
                <a:ea typeface="a고딕16" panose="02020600000000000000" pitchFamily="18" charset="-127"/>
              </a:rPr>
              <a:t> 데이터를 조교 웹사이트와 어플리케이션에서</a:t>
            </a:r>
            <a:r>
              <a:rPr lang="en-US" altLang="ko-KR" dirty="0"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dirty="0">
                <a:latin typeface="a고딕16" panose="02020600000000000000" pitchFamily="18" charset="-127"/>
                <a:ea typeface="a고딕16" panose="02020600000000000000" pitchFamily="18" charset="-127"/>
              </a:rPr>
              <a:t>모두 관리 할 수 있기 때문에</a:t>
            </a:r>
            <a:r>
              <a:rPr lang="en-US" altLang="ko-KR" dirty="0"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챗봇</a:t>
            </a:r>
            <a:r>
              <a:rPr lang="ko-KR" altLang="en-US" dirty="0">
                <a:latin typeface="a고딕16" panose="02020600000000000000" pitchFamily="18" charset="-127"/>
                <a:ea typeface="a고딕16" panose="02020600000000000000" pitchFamily="18" charset="-127"/>
              </a:rPr>
              <a:t> 개발자가 따로 질문과 답변을 수정해주는 과정이 없어</a:t>
            </a:r>
            <a:r>
              <a:rPr lang="en-US" altLang="ko-KR" dirty="0"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dirty="0">
                <a:latin typeface="a고딕16" panose="02020600000000000000" pitchFamily="18" charset="-127"/>
                <a:ea typeface="a고딕16" panose="02020600000000000000" pitchFamily="18" charset="-127"/>
              </a:rPr>
              <a:t>유지보수에 용이하기 때문입니다</a:t>
            </a:r>
            <a:r>
              <a:rPr lang="en-US" altLang="ko-KR" dirty="0">
                <a:latin typeface="a고딕16" panose="02020600000000000000" pitchFamily="18" charset="-127"/>
                <a:ea typeface="a고딕16" panose="02020600000000000000" pitchFamily="18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722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소융봇의</a:t>
            </a:r>
            <a:r>
              <a:rPr lang="ko-KR" altLang="en-US" dirty="0"/>
              <a:t> 핵심 기능 프로세스 입니다</a:t>
            </a:r>
            <a:r>
              <a:rPr lang="en-US" altLang="ko-KR" dirty="0"/>
              <a:t>. </a:t>
            </a:r>
            <a:r>
              <a:rPr lang="ko-KR" altLang="en-US" dirty="0"/>
              <a:t>여기서는 간단한 프로세스만 살펴보고 자세한 사항은 시연 영상으로 보여드리도록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대표 질문이라는 것은 학생들이 많이 묻는 질문들은 고정적인 데이터로 분류 해 놓았습니다</a:t>
            </a:r>
            <a:r>
              <a:rPr lang="en-US" altLang="ko-KR" dirty="0"/>
              <a:t>. </a:t>
            </a:r>
            <a:r>
              <a:rPr lang="ko-KR" altLang="en-US" dirty="0"/>
              <a:t>예를 들어 이 질문들은 </a:t>
            </a:r>
            <a:r>
              <a:rPr lang="en-US" altLang="ko-KR" dirty="0"/>
              <a:t>………… </a:t>
            </a:r>
            <a:r>
              <a:rPr lang="ko-KR" altLang="en-US" dirty="0"/>
              <a:t>들이 있으며 </a:t>
            </a:r>
            <a:r>
              <a:rPr lang="ko-KR" altLang="en-US" dirty="0" err="1"/>
              <a:t>챗봇</a:t>
            </a:r>
            <a:r>
              <a:rPr lang="ko-KR" altLang="en-US" dirty="0"/>
              <a:t> 홈버튼을 통해 바로 접근이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655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다음은 지식</a:t>
            </a:r>
            <a:r>
              <a:rPr lang="en-US" altLang="ko-KR" dirty="0"/>
              <a:t>+ </a:t>
            </a:r>
            <a:r>
              <a:rPr lang="ko-KR" altLang="en-US" dirty="0"/>
              <a:t>기능에 대한 프로세스입니다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현재 카카오톡 </a:t>
            </a:r>
            <a:r>
              <a:rPr lang="ko-KR" altLang="en-US" dirty="0" err="1"/>
              <a:t>챗봇</a:t>
            </a:r>
            <a:r>
              <a:rPr lang="ko-KR" altLang="en-US" dirty="0"/>
              <a:t> 서비스는 카카오에서 고정적인 질문에 대한 답변만을 설정할 수 있는데</a:t>
            </a:r>
            <a:r>
              <a:rPr lang="en-US" altLang="ko-KR" dirty="0"/>
              <a:t>, </a:t>
            </a:r>
            <a:r>
              <a:rPr lang="ko-KR" altLang="en-US" dirty="0"/>
              <a:t>이것과 별개로 조교가 질문을 등록하고 그에 대한 답변을 추가할 수 있도록 한 기능이 바로 지식 </a:t>
            </a:r>
            <a:r>
              <a:rPr lang="en-US" altLang="ko-KR" dirty="0"/>
              <a:t>+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896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지식</a:t>
            </a:r>
            <a:r>
              <a:rPr lang="en-US" altLang="ko-KR" dirty="0"/>
              <a:t>+</a:t>
            </a:r>
            <a:r>
              <a:rPr lang="ko-KR" altLang="en-US" dirty="0"/>
              <a:t>에 질문이 등록 되어있지 않은 경우의 프로세스입니다</a:t>
            </a:r>
            <a:r>
              <a:rPr lang="en-US" altLang="ko-KR" dirty="0"/>
              <a:t>. </a:t>
            </a:r>
            <a:r>
              <a:rPr lang="ko-KR" altLang="en-US" dirty="0"/>
              <a:t>이 경우 학생들이 질문하기 발화를 통해 질문을 등록하고 조교들은 확인후 지식</a:t>
            </a:r>
            <a:r>
              <a:rPr lang="en-US" altLang="ko-KR" dirty="0"/>
              <a:t>+</a:t>
            </a:r>
            <a:r>
              <a:rPr lang="ko-KR" altLang="en-US" dirty="0"/>
              <a:t>에 질문을 등록하게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429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참여 학생 별 총 학습 및 성과는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900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83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발표 순서는 다음과 같습니다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344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도와줘 </a:t>
            </a:r>
            <a:r>
              <a:rPr lang="ko-KR" altLang="en-US" sz="12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소융봇은</a:t>
            </a:r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 소프트웨어 융합대학 학생과 조교를 대상으로 시행되는 카카오톡 </a:t>
            </a:r>
            <a:r>
              <a:rPr lang="ko-KR" altLang="en-US" sz="12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챗봇</a:t>
            </a:r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 서비스 입니다</a:t>
            </a:r>
            <a:endParaRPr lang="en-US" altLang="ko-KR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l"/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학생들에게 학과정보를 제공하고 학과조교의 업무 부담감을 줄여 주기 위해 만들어졌습니다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187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소융봇</a:t>
            </a:r>
            <a:r>
              <a:rPr lang="ko-KR" altLang="en-US" dirty="0"/>
              <a:t> 서비스 구조에 대해 알아보겠습니다</a:t>
            </a:r>
            <a:r>
              <a:rPr lang="en-US" altLang="ko-KR" dirty="0"/>
              <a:t>. </a:t>
            </a:r>
            <a:r>
              <a:rPr lang="ko-KR" altLang="en-US" dirty="0"/>
              <a:t>크게 학생들이 사용하게 될 </a:t>
            </a:r>
            <a:r>
              <a:rPr lang="ko-KR" altLang="en-US" dirty="0" err="1"/>
              <a:t>챗봇</a:t>
            </a:r>
            <a:r>
              <a:rPr lang="en-US" altLang="ko-KR" dirty="0"/>
              <a:t>, </a:t>
            </a:r>
            <a:r>
              <a:rPr lang="ko-KR" altLang="en-US" dirty="0"/>
              <a:t>서비스를 연동해주는 서버와 데이터베이스</a:t>
            </a:r>
            <a:r>
              <a:rPr lang="en-US" altLang="ko-KR" dirty="0"/>
              <a:t>, </a:t>
            </a:r>
            <a:r>
              <a:rPr lang="ko-KR" altLang="en-US" dirty="0"/>
              <a:t>마지막으로 조교들이 사용하게 될 웹과 안드로이드로 구성됩니다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16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간단한 플랫폼 별 </a:t>
            </a:r>
            <a:r>
              <a:rPr lang="en-US" altLang="ko-KR" dirty="0"/>
              <a:t>UI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33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720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ko-KR" altLang="en-US" dirty="0" err="1"/>
              <a:t>소융봇이</a:t>
            </a:r>
            <a:r>
              <a:rPr lang="ko-KR" altLang="en-US" dirty="0"/>
              <a:t> 필요한 첫번째 이유입니다</a:t>
            </a:r>
            <a:r>
              <a:rPr lang="en-US" altLang="ko-KR" dirty="0"/>
              <a:t>. </a:t>
            </a:r>
            <a:r>
              <a:rPr lang="ko-KR" altLang="en-US" dirty="0"/>
              <a:t>현재 세종대학교 페이지에서는 검색기능이 제대로 활성화 되어있지 않고 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단순하게 일치되는 단어만 보여주기 때문에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가독성이 떨어지고 원하는 정보는 나오지 않습니다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685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세종대 홈페이지에서 컴퓨터공학과의 학과공지를 찾으려면 다음과 같이 복잡한 과정을 거쳐야합니다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11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반면 </a:t>
            </a:r>
            <a:r>
              <a:rPr lang="ko-KR" altLang="en-US" dirty="0" err="1"/>
              <a:t>소융봇은</a:t>
            </a:r>
            <a:r>
              <a:rPr lang="ko-KR" altLang="en-US" dirty="0"/>
              <a:t> 검색 후 학과만 누르면 바로 학과공지를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705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F4E1-9A01-4766-973B-3C1304E31ABB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213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F4E1-9A01-4766-973B-3C1304E31ABB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5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F4E1-9A01-4766-973B-3C1304E31ABB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191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F4E1-9A01-4766-973B-3C1304E31ABB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35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F4E1-9A01-4766-973B-3C1304E31ABB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911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F4E1-9A01-4766-973B-3C1304E31ABB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08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F4E1-9A01-4766-973B-3C1304E31ABB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65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F4E1-9A01-4766-973B-3C1304E31ABB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018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F4E1-9A01-4766-973B-3C1304E31ABB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24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F4E1-9A01-4766-973B-3C1304E31ABB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F4E1-9A01-4766-973B-3C1304E31ABB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764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FF4E1-9A01-4766-973B-3C1304E31ABB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60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43FCA-DD2F-4949-9379-88F6BF486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609136"/>
            <a:ext cx="12192000" cy="1155338"/>
          </a:xfrm>
        </p:spPr>
        <p:txBody>
          <a:bodyPr>
            <a:noAutofit/>
          </a:bodyPr>
          <a:lstStyle/>
          <a:p>
            <a:r>
              <a:rPr lang="ko-KR" altLang="en-US" sz="8000" dirty="0">
                <a:latin typeface="a고딕18" panose="02020600000000000000" pitchFamily="18" charset="-127"/>
                <a:ea typeface="a고딕18" panose="02020600000000000000" pitchFamily="18" charset="-127"/>
              </a:rPr>
              <a:t>도와줘</a:t>
            </a:r>
            <a:r>
              <a:rPr lang="en-US" altLang="ko-KR" sz="8000" dirty="0">
                <a:latin typeface="a고딕18" panose="02020600000000000000" pitchFamily="18" charset="-127"/>
                <a:ea typeface="a고딕18" panose="02020600000000000000" pitchFamily="18" charset="-127"/>
              </a:rPr>
              <a:t>! </a:t>
            </a:r>
            <a:r>
              <a:rPr lang="ko-KR" altLang="en-US" sz="8000" dirty="0" err="1">
                <a:latin typeface="a고딕18" panose="02020600000000000000" pitchFamily="18" charset="-127"/>
                <a:ea typeface="a고딕18" panose="02020600000000000000" pitchFamily="18" charset="-127"/>
              </a:rPr>
              <a:t>소융봇</a:t>
            </a:r>
            <a:endParaRPr lang="ko-KR" altLang="en-US" sz="80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DFF7683-3C46-4ACC-B041-83495FBA17C8}"/>
              </a:ext>
            </a:extLst>
          </p:cNvPr>
          <p:cNvSpPr txBox="1">
            <a:spLocks/>
          </p:cNvSpPr>
          <p:nvPr/>
        </p:nvSpPr>
        <p:spPr>
          <a:xfrm>
            <a:off x="8287966" y="6518246"/>
            <a:ext cx="3985294" cy="339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2020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년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2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학기 창의학기제 최종성과보고회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B73CF0-16C9-4D50-ABBC-3CA4BCF440C1}"/>
              </a:ext>
            </a:extLst>
          </p:cNvPr>
          <p:cNvSpPr txBox="1"/>
          <p:nvPr/>
        </p:nvSpPr>
        <p:spPr>
          <a:xfrm>
            <a:off x="5967294" y="4478468"/>
            <a:ext cx="30098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 디지털 콘텐츠학과 이종민 </a:t>
            </a:r>
            <a:r>
              <a:rPr lang="en-US" altLang="ko-KR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(15011140)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 디지털 콘텐츠학과  허균</a:t>
            </a:r>
            <a:r>
              <a:rPr lang="en-US" altLang="ko-KR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   (15011145)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 디지털 콘텐츠학과 </a:t>
            </a:r>
            <a:r>
              <a:rPr lang="ko-KR" altLang="en-US" sz="1400" dirty="0" err="1">
                <a:latin typeface="a고딕17" panose="02020600000000000000" pitchFamily="18" charset="-127"/>
                <a:ea typeface="a고딕17" panose="02020600000000000000" pitchFamily="18" charset="-127"/>
              </a:rPr>
              <a:t>홍은호</a:t>
            </a: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en-US" altLang="ko-KR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(15011157)</a:t>
            </a:r>
            <a:endParaRPr lang="ko-KR" altLang="en-US" sz="14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CE8C240-E5B7-4E52-9338-A9D540100283}"/>
              </a:ext>
            </a:extLst>
          </p:cNvPr>
          <p:cNvCxnSpPr>
            <a:cxnSpLocks/>
          </p:cNvCxnSpPr>
          <p:nvPr/>
        </p:nvCxnSpPr>
        <p:spPr>
          <a:xfrm>
            <a:off x="5818520" y="4509003"/>
            <a:ext cx="0" cy="8314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C209422-D9B4-4DD9-B0AB-3751B2391A61}"/>
              </a:ext>
            </a:extLst>
          </p:cNvPr>
          <p:cNvSpPr txBox="1"/>
          <p:nvPr/>
        </p:nvSpPr>
        <p:spPr>
          <a:xfrm>
            <a:off x="5818520" y="65182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-1-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B444A2-C844-40CF-A124-1367952A5A60}"/>
              </a:ext>
            </a:extLst>
          </p:cNvPr>
          <p:cNvGrpSpPr/>
          <p:nvPr/>
        </p:nvGrpSpPr>
        <p:grpSpPr>
          <a:xfrm>
            <a:off x="3477518" y="3026756"/>
            <a:ext cx="5236963" cy="355290"/>
            <a:chOff x="3132592" y="2757340"/>
            <a:chExt cx="5900450" cy="496065"/>
          </a:xfrm>
          <a:solidFill>
            <a:schemeClr val="bg2">
              <a:lumMod val="10000"/>
            </a:schemeClr>
          </a:soli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6DEFA5F-378D-43EB-98F5-802586B90F34}"/>
                </a:ext>
              </a:extLst>
            </p:cNvPr>
            <p:cNvSpPr/>
            <p:nvPr/>
          </p:nvSpPr>
          <p:spPr>
            <a:xfrm>
              <a:off x="3132592" y="2757340"/>
              <a:ext cx="5900450" cy="4960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3E7B36-A1B0-4031-8822-6C43FFBB1778}"/>
                </a:ext>
              </a:extLst>
            </p:cNvPr>
            <p:cNvSpPr txBox="1"/>
            <p:nvPr/>
          </p:nvSpPr>
          <p:spPr>
            <a:xfrm>
              <a:off x="3257723" y="2766378"/>
              <a:ext cx="5676554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소융대</a:t>
              </a:r>
              <a:r>
                <a:rPr lang="ko-KR" altLang="en-US" sz="16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 학과 조교와 학생들을 위한 </a:t>
              </a:r>
              <a:r>
                <a:rPr lang="ko-KR" altLang="en-US" sz="1600" dirty="0" err="1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챗봇</a:t>
              </a:r>
              <a:r>
                <a:rPr lang="ko-KR" altLang="en-US" sz="16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 및 관리 서비스 개발</a:t>
              </a:r>
              <a:endParaRPr lang="en-US" altLang="ko-KR" sz="1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B255C34-337E-4DED-A897-B6D772DEF855}"/>
              </a:ext>
            </a:extLst>
          </p:cNvPr>
          <p:cNvSpPr txBox="1"/>
          <p:nvPr/>
        </p:nvSpPr>
        <p:spPr>
          <a:xfrm>
            <a:off x="3148133" y="5005578"/>
            <a:ext cx="2819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자기주도 창의전공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Ⅰ,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Ⅱ (6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학점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637626-1F51-4216-BB86-DB2E0E13EA3F}"/>
              </a:ext>
            </a:extLst>
          </p:cNvPr>
          <p:cNvSpPr txBox="1"/>
          <p:nvPr/>
        </p:nvSpPr>
        <p:spPr>
          <a:xfrm>
            <a:off x="3462172" y="4557719"/>
            <a:ext cx="1899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고딕17" panose="02020600000000000000" pitchFamily="18" charset="-127"/>
                <a:ea typeface="a고딕17" panose="02020600000000000000" pitchFamily="18" charset="-127"/>
              </a:rPr>
              <a:t>한동일 교수님</a:t>
            </a:r>
            <a:endParaRPr lang="ko-KR" altLang="en-US" sz="14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338C28A-B870-4F43-9749-86201092C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7596">
            <a:off x="8734971" y="430817"/>
            <a:ext cx="1587682" cy="15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0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B0BDFA9-4BBB-4E3B-A8FE-024C5B63D8B9}"/>
              </a:ext>
            </a:extLst>
          </p:cNvPr>
          <p:cNvSpPr txBox="1">
            <a:spLocks/>
          </p:cNvSpPr>
          <p:nvPr/>
        </p:nvSpPr>
        <p:spPr>
          <a:xfrm>
            <a:off x="242047" y="194884"/>
            <a:ext cx="4777214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C3002F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WHY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ko-KR" altLang="en-US" sz="2400" dirty="0" err="1">
                <a:latin typeface="a고딕18" panose="02020600000000000000" pitchFamily="18" charset="-127"/>
                <a:ea typeface="a고딕18" panose="02020600000000000000" pitchFamily="18" charset="-127"/>
              </a:rPr>
              <a:t>소융봇이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왜 필요할까요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?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1123DF-4FAD-4B83-BDC0-E0C6203158A8}"/>
              </a:ext>
            </a:extLst>
          </p:cNvPr>
          <p:cNvSpPr txBox="1"/>
          <p:nvPr/>
        </p:nvSpPr>
        <p:spPr>
          <a:xfrm>
            <a:off x="2965215" y="1216862"/>
            <a:ext cx="626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2. </a:t>
            </a:r>
            <a:r>
              <a:rPr lang="ko-KR" altLang="en-US" sz="20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학생들의 중복된 질문으로 인한 통화 업무량 과중화</a:t>
            </a:r>
          </a:p>
        </p:txBody>
      </p:sp>
      <p:pic>
        <p:nvPicPr>
          <p:cNvPr id="3" name="그림 2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1A4B9302-EFD1-456D-9B31-AAD034E1F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9" y="2461454"/>
            <a:ext cx="5260831" cy="3509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0976CF-D18E-4524-A142-F2882658E103}"/>
              </a:ext>
            </a:extLst>
          </p:cNvPr>
          <p:cNvSpPr txBox="1"/>
          <p:nvPr/>
        </p:nvSpPr>
        <p:spPr>
          <a:xfrm>
            <a:off x="5818520" y="651824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-10-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41F0F82-DB24-47F9-97D6-7AD60D529516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0EA598-B550-488A-A0D6-6B8B8A8D3459}"/>
              </a:ext>
            </a:extLst>
          </p:cNvPr>
          <p:cNvSpPr txBox="1"/>
          <p:nvPr/>
        </p:nvSpPr>
        <p:spPr>
          <a:xfrm>
            <a:off x="5988287" y="3429000"/>
            <a:ext cx="58689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실제 조교 인터뷰 </a:t>
            </a: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中</a:t>
            </a:r>
            <a:endParaRPr lang="en-US" altLang="ko-KR" sz="14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endParaRPr lang="en-US" altLang="ko-KR" sz="14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간단하고 기본적인 정보조차 전화로 물어보는 경우가 많아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..</a:t>
            </a:r>
          </a:p>
          <a:p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또한 중복된 질문들이 전화로 여러 번 들어와 업무 부담을 느낀 적 있어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..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4917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B0BDFA9-4BBB-4E3B-A8FE-024C5B63D8B9}"/>
              </a:ext>
            </a:extLst>
          </p:cNvPr>
          <p:cNvSpPr txBox="1">
            <a:spLocks/>
          </p:cNvSpPr>
          <p:nvPr/>
        </p:nvSpPr>
        <p:spPr>
          <a:xfrm>
            <a:off x="242047" y="194884"/>
            <a:ext cx="4777214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C3002F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WHY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ko-KR" altLang="en-US" sz="2400" dirty="0" err="1">
                <a:latin typeface="a고딕18" panose="02020600000000000000" pitchFamily="18" charset="-127"/>
                <a:ea typeface="a고딕18" panose="02020600000000000000" pitchFamily="18" charset="-127"/>
              </a:rPr>
              <a:t>소융봇이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왜 필요할까요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?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1123DF-4FAD-4B83-BDC0-E0C6203158A8}"/>
              </a:ext>
            </a:extLst>
          </p:cNvPr>
          <p:cNvSpPr txBox="1"/>
          <p:nvPr/>
        </p:nvSpPr>
        <p:spPr>
          <a:xfrm>
            <a:off x="521224" y="1101211"/>
            <a:ext cx="4879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3. </a:t>
            </a:r>
            <a:r>
              <a:rPr lang="ko-KR" altLang="en-US" sz="16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카카오톡을 사용한 높은 접근성과 편리함 </a:t>
            </a:r>
            <a:r>
              <a:rPr lang="en-US" altLang="ko-KR" sz="16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(</a:t>
            </a:r>
            <a:r>
              <a:rPr lang="ko-KR" altLang="en-US" sz="16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설치</a:t>
            </a:r>
            <a:r>
              <a:rPr lang="en-US" altLang="ko-KR" sz="16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X)</a:t>
            </a:r>
            <a:endParaRPr lang="ko-KR" altLang="en-US" sz="1600" dirty="0">
              <a:latin typeface="a시월구일4" panose="02020600000000000000" pitchFamily="18" charset="-127"/>
              <a:ea typeface="a시월구일4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35F83-F237-420E-BF34-88A57D9D4F15}"/>
              </a:ext>
            </a:extLst>
          </p:cNvPr>
          <p:cNvSpPr txBox="1"/>
          <p:nvPr/>
        </p:nvSpPr>
        <p:spPr>
          <a:xfrm>
            <a:off x="5818520" y="651824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-11-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9C3DE3-CA77-415D-A84A-CBCA9300C476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3C31C90-4FCE-4246-8D66-795C1349F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61" y="1970486"/>
            <a:ext cx="1702773" cy="36852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1A503A9-B7F2-41A0-A6B3-7567E77CC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676" y="1864098"/>
            <a:ext cx="1743613" cy="377361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FFBCAE-0FC9-42BB-A47D-A4CBE4EDB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848" y="1864099"/>
            <a:ext cx="1743613" cy="377361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D132F6A3-3A15-4EAD-A7B0-A55ED6C6A321}"/>
              </a:ext>
            </a:extLst>
          </p:cNvPr>
          <p:cNvSpPr/>
          <p:nvPr/>
        </p:nvSpPr>
        <p:spPr>
          <a:xfrm>
            <a:off x="7149829" y="3030729"/>
            <a:ext cx="466928" cy="466928"/>
          </a:xfrm>
          <a:prstGeom prst="ellipse">
            <a:avLst/>
          </a:prstGeom>
          <a:noFill/>
          <a:ln w="38100">
            <a:solidFill>
              <a:srgbClr val="CC2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98414E-CF0A-47A1-81FC-C737A58D0EC0}"/>
              </a:ext>
            </a:extLst>
          </p:cNvPr>
          <p:cNvSpPr txBox="1"/>
          <p:nvPr/>
        </p:nvSpPr>
        <p:spPr>
          <a:xfrm>
            <a:off x="1167130" y="4982073"/>
            <a:ext cx="1463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돋보기를 누르고</a:t>
            </a:r>
            <a:endParaRPr lang="en-US" altLang="ko-KR" sz="14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38C7A6-F01A-4381-91F5-9CA34AB2C211}"/>
              </a:ext>
            </a:extLst>
          </p:cNvPr>
          <p:cNvSpPr txBox="1"/>
          <p:nvPr/>
        </p:nvSpPr>
        <p:spPr>
          <a:xfrm>
            <a:off x="3830676" y="5000965"/>
            <a:ext cx="1987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도와줘 </a:t>
            </a:r>
            <a:r>
              <a:rPr lang="ko-KR" altLang="en-US" sz="14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소융봇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검색 후</a:t>
            </a:r>
            <a:endParaRPr lang="en-US" altLang="ko-KR" sz="14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623FFC-3889-474C-9E42-38519553DCE8}"/>
              </a:ext>
            </a:extLst>
          </p:cNvPr>
          <p:cNvSpPr txBox="1"/>
          <p:nvPr/>
        </p:nvSpPr>
        <p:spPr>
          <a:xfrm>
            <a:off x="6749912" y="4996101"/>
            <a:ext cx="16454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채팅하기를 누르면</a:t>
            </a:r>
            <a:endParaRPr lang="en-US" altLang="ko-KR" sz="14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8B042E1-0CB8-4C01-BDDD-42E735FA0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660" y="1864098"/>
            <a:ext cx="1887633" cy="408531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EDAC423-2FDE-46FB-A283-D6E6805D72E2}"/>
              </a:ext>
            </a:extLst>
          </p:cNvPr>
          <p:cNvSpPr txBox="1"/>
          <p:nvPr/>
        </p:nvSpPr>
        <p:spPr>
          <a:xfrm>
            <a:off x="9578440" y="3368185"/>
            <a:ext cx="1685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바로 사용 가능</a:t>
            </a:r>
            <a:r>
              <a:rPr lang="en-US" altLang="ko-KR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34242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B0BDFA9-4BBB-4E3B-A8FE-024C5B63D8B9}"/>
              </a:ext>
            </a:extLst>
          </p:cNvPr>
          <p:cNvSpPr txBox="1">
            <a:spLocks/>
          </p:cNvSpPr>
          <p:nvPr/>
        </p:nvSpPr>
        <p:spPr>
          <a:xfrm>
            <a:off x="242047" y="194884"/>
            <a:ext cx="4777214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C3002F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WHY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ko-KR" altLang="en-US" sz="2400" dirty="0" err="1">
                <a:latin typeface="a고딕18" panose="02020600000000000000" pitchFamily="18" charset="-127"/>
                <a:ea typeface="a고딕18" panose="02020600000000000000" pitchFamily="18" charset="-127"/>
              </a:rPr>
              <a:t>소융봇이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왜 필요할까요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?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35F83-F237-420E-BF34-88A57D9D4F15}"/>
              </a:ext>
            </a:extLst>
          </p:cNvPr>
          <p:cNvSpPr txBox="1"/>
          <p:nvPr/>
        </p:nvSpPr>
        <p:spPr>
          <a:xfrm>
            <a:off x="5818520" y="651824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-12-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9C3DE3-CA77-415D-A84A-CBCA9300C476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CFF8C88-17E2-4346-AD45-1DB666C31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48" y="1225685"/>
            <a:ext cx="2377696" cy="51459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3D234D-4F4F-46D6-BFAA-6FBA2835E950}"/>
              </a:ext>
            </a:extLst>
          </p:cNvPr>
          <p:cNvSpPr txBox="1"/>
          <p:nvPr/>
        </p:nvSpPr>
        <p:spPr>
          <a:xfrm>
            <a:off x="4839223" y="1859340"/>
            <a:ext cx="6853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매일매일 달라지는 학식 메뉴를 알려주는 </a:t>
            </a:r>
            <a:r>
              <a:rPr lang="ko-KR" altLang="en-US" sz="16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챗봇</a:t>
            </a:r>
            <a:r>
              <a:rPr lang="ko-KR" altLang="en-US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‘</a:t>
            </a:r>
            <a:r>
              <a:rPr lang="ko-KR" altLang="en-US" sz="16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학식맨</a:t>
            </a:r>
            <a:r>
              <a:rPr lang="en-US" altLang="ko-KR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‘</a:t>
            </a:r>
          </a:p>
          <a:p>
            <a:endParaRPr lang="en-US" altLang="ko-KR" sz="16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홈페이지에서 크롤링한 학식 메뉴를 알려주는</a:t>
            </a:r>
            <a:r>
              <a:rPr lang="en-US" altLang="ko-KR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기능만으로</a:t>
            </a:r>
            <a:endParaRPr lang="en-US" altLang="ko-KR" sz="16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en-US" altLang="ko-KR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1000</a:t>
            </a:r>
            <a:r>
              <a:rPr lang="ko-KR" altLang="en-US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명이 넘는 친구 수를 </a:t>
            </a:r>
            <a:r>
              <a:rPr lang="ko-KR" altLang="en-US" sz="16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확보했었음</a:t>
            </a:r>
            <a:endParaRPr lang="en-US" altLang="ko-KR" sz="16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endParaRPr lang="en-US" altLang="ko-KR" sz="16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(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자주 사용하는 사용자가 친구를 맺기 때문에 사용자 수는 훨씬 많았을 것으로 예상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767EE75-C5F4-4DB1-97DF-DDF03542FE30}"/>
              </a:ext>
            </a:extLst>
          </p:cNvPr>
          <p:cNvCxnSpPr/>
          <p:nvPr/>
        </p:nvCxnSpPr>
        <p:spPr>
          <a:xfrm>
            <a:off x="2159540" y="2821021"/>
            <a:ext cx="33074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BEE4845-0D93-4761-ADC4-382FE3E54FCC}"/>
              </a:ext>
            </a:extLst>
          </p:cNvPr>
          <p:cNvCxnSpPr>
            <a:cxnSpLocks/>
          </p:cNvCxnSpPr>
          <p:nvPr/>
        </p:nvCxnSpPr>
        <p:spPr>
          <a:xfrm>
            <a:off x="5019261" y="5125356"/>
            <a:ext cx="14496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AD83174-47A6-4E1B-9D68-E3C0F4446849}"/>
              </a:ext>
            </a:extLst>
          </p:cNvPr>
          <p:cNvSpPr txBox="1"/>
          <p:nvPr/>
        </p:nvSpPr>
        <p:spPr>
          <a:xfrm>
            <a:off x="6937156" y="4461554"/>
            <a:ext cx="4843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카카오톡 </a:t>
            </a:r>
            <a:r>
              <a:rPr lang="ko-KR" altLang="en-US" sz="16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챗봇을</a:t>
            </a:r>
            <a:r>
              <a:rPr lang="ko-KR" altLang="en-US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활용한 정보 전달 방법이</a:t>
            </a:r>
            <a:endParaRPr lang="en-US" altLang="ko-KR" sz="16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사용자를 모으기에 효과적이고</a:t>
            </a:r>
            <a:endParaRPr lang="en-US" altLang="ko-KR" sz="16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endParaRPr lang="en-US" altLang="ko-KR" sz="16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사용자 입장에서도 </a:t>
            </a:r>
            <a:endParaRPr lang="en-US" altLang="ko-KR" sz="16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카카오톡을 활용한 </a:t>
            </a:r>
            <a:r>
              <a:rPr lang="ko-KR" altLang="en-US" sz="16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챗봇을</a:t>
            </a:r>
            <a:r>
              <a:rPr lang="ko-KR" altLang="en-US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간편하게 사용 할 수 있음</a:t>
            </a:r>
            <a:endParaRPr lang="en-US" altLang="ko-KR" sz="16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C5DE93-C921-4A78-ADA6-A8660026618D}"/>
              </a:ext>
            </a:extLst>
          </p:cNvPr>
          <p:cNvCxnSpPr>
            <a:cxnSpLocks/>
          </p:cNvCxnSpPr>
          <p:nvPr/>
        </p:nvCxnSpPr>
        <p:spPr>
          <a:xfrm flipH="1">
            <a:off x="7046844" y="5024010"/>
            <a:ext cx="2256182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3C8EF13-7A30-4B22-985A-9B6602ED1779}"/>
              </a:ext>
            </a:extLst>
          </p:cNvPr>
          <p:cNvCxnSpPr>
            <a:cxnSpLocks/>
          </p:cNvCxnSpPr>
          <p:nvPr/>
        </p:nvCxnSpPr>
        <p:spPr>
          <a:xfrm flipH="1">
            <a:off x="9387828" y="5759609"/>
            <a:ext cx="230481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137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B0BDFA9-4BBB-4E3B-A8FE-024C5B63D8B9}"/>
              </a:ext>
            </a:extLst>
          </p:cNvPr>
          <p:cNvSpPr txBox="1">
            <a:spLocks/>
          </p:cNvSpPr>
          <p:nvPr/>
        </p:nvSpPr>
        <p:spPr>
          <a:xfrm>
            <a:off x="242047" y="194884"/>
            <a:ext cx="4777214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C3002F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WHY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ko-KR" altLang="en-US" sz="2400" dirty="0" err="1">
                <a:latin typeface="a고딕18" panose="02020600000000000000" pitchFamily="18" charset="-127"/>
                <a:ea typeface="a고딕18" panose="02020600000000000000" pitchFamily="18" charset="-127"/>
              </a:rPr>
              <a:t>소융봇이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왜 필요할까요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?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35F83-F237-420E-BF34-88A57D9D4F15}"/>
              </a:ext>
            </a:extLst>
          </p:cNvPr>
          <p:cNvSpPr txBox="1"/>
          <p:nvPr/>
        </p:nvSpPr>
        <p:spPr>
          <a:xfrm>
            <a:off x="5818520" y="651824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-13-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9C3DE3-CA77-415D-A84A-CBCA9300C476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E804EC-9496-4610-8DBC-79606CADC109}"/>
              </a:ext>
            </a:extLst>
          </p:cNvPr>
          <p:cNvSpPr txBox="1"/>
          <p:nvPr/>
        </p:nvSpPr>
        <p:spPr>
          <a:xfrm>
            <a:off x="521224" y="1101211"/>
            <a:ext cx="2781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4. </a:t>
            </a:r>
            <a:r>
              <a:rPr lang="ko-KR" altLang="en-US" sz="16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유지보수가 </a:t>
            </a:r>
            <a:r>
              <a:rPr lang="ko-KR" altLang="en-US" sz="1600" dirty="0" err="1">
                <a:latin typeface="a시월구일4" panose="02020600000000000000" pitchFamily="18" charset="-127"/>
                <a:ea typeface="a시월구일4" panose="02020600000000000000" pitchFamily="18" charset="-127"/>
              </a:rPr>
              <a:t>필요없는</a:t>
            </a:r>
            <a:r>
              <a:rPr lang="ko-KR" altLang="en-US" sz="16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 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CF055C-9063-42D4-A2E8-36F1BDF3D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42" y="1771121"/>
            <a:ext cx="2017694" cy="44837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936C0E-6800-459B-89E2-09EF5F809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755" y="1771122"/>
            <a:ext cx="2017693" cy="44837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ED9F4C-18A2-4113-A239-E61E02766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839" y="1667463"/>
            <a:ext cx="4231809" cy="448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1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B0BDFA9-4BBB-4E3B-A8FE-024C5B63D8B9}"/>
              </a:ext>
            </a:extLst>
          </p:cNvPr>
          <p:cNvSpPr txBox="1">
            <a:spLocks/>
          </p:cNvSpPr>
          <p:nvPr/>
        </p:nvSpPr>
        <p:spPr>
          <a:xfrm>
            <a:off x="242046" y="194884"/>
            <a:ext cx="7598447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C3002F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HOW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ko-KR" altLang="en-US" sz="2400" dirty="0" err="1">
                <a:latin typeface="a고딕18" panose="02020600000000000000" pitchFamily="18" charset="-127"/>
                <a:ea typeface="a고딕18" panose="02020600000000000000" pitchFamily="18" charset="-127"/>
              </a:rPr>
              <a:t>소융봇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핵심 기능 프로세스 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(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대표질문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)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E7AF6B-FA53-425F-8653-72EDEC46146B}"/>
              </a:ext>
            </a:extLst>
          </p:cNvPr>
          <p:cNvSpPr txBox="1"/>
          <p:nvPr/>
        </p:nvSpPr>
        <p:spPr>
          <a:xfrm>
            <a:off x="5818520" y="651824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-14-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B1B797F-9B26-4B8D-9949-A2544C6B1C05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82824E3-CDA4-41B8-AAA9-6901ADF90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" t="15563" r="166" b="44539"/>
          <a:stretch/>
        </p:blipFill>
        <p:spPr>
          <a:xfrm>
            <a:off x="846307" y="1583278"/>
            <a:ext cx="3151761" cy="273619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55F672B-E39D-4FE2-A31F-4256D5C6C0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" t="28936" r="-1" b="38865"/>
          <a:stretch/>
        </p:blipFill>
        <p:spPr>
          <a:xfrm>
            <a:off x="8631192" y="1576500"/>
            <a:ext cx="2759897" cy="19336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27F69B8-6B6C-4C46-A191-54C22AA3C6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7" t="43089" r="-1" b="38865"/>
          <a:stretch/>
        </p:blipFill>
        <p:spPr>
          <a:xfrm>
            <a:off x="4641473" y="1583278"/>
            <a:ext cx="3151761" cy="12375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D0DBDE6-9326-4EB0-8427-CA47086284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7" t="48622" r="-1" b="18116"/>
          <a:stretch/>
        </p:blipFill>
        <p:spPr>
          <a:xfrm>
            <a:off x="4641473" y="2821913"/>
            <a:ext cx="3151761" cy="228113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A9957B-923B-4EFA-9ED3-1EE5E642148A}"/>
              </a:ext>
            </a:extLst>
          </p:cNvPr>
          <p:cNvSpPr txBox="1"/>
          <p:nvPr/>
        </p:nvSpPr>
        <p:spPr>
          <a:xfrm>
            <a:off x="1929905" y="1226200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교수님 정보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77639E-CE93-4604-9E06-6908C11301BA}"/>
              </a:ext>
            </a:extLst>
          </p:cNvPr>
          <p:cNvSpPr txBox="1"/>
          <p:nvPr/>
        </p:nvSpPr>
        <p:spPr>
          <a:xfrm>
            <a:off x="5546335" y="1226201"/>
            <a:ext cx="13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latin typeface="a시월구일2" panose="02020600000000000000" pitchFamily="18" charset="-127"/>
                <a:ea typeface="a시월구일2" panose="02020600000000000000" pitchFamily="18" charset="-127"/>
              </a:rPr>
              <a:t>학과 사무실 정보</a:t>
            </a:r>
            <a:endParaRPr lang="ko-KR" altLang="en-US" sz="12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FA2302-BB33-4791-B60B-9C46AB585EDF}"/>
              </a:ext>
            </a:extLst>
          </p:cNvPr>
          <p:cNvSpPr txBox="1"/>
          <p:nvPr/>
        </p:nvSpPr>
        <p:spPr>
          <a:xfrm>
            <a:off x="9591570" y="1226201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학과 공지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F1AECD-F5F1-411A-B62A-F226507B7962}"/>
              </a:ext>
            </a:extLst>
          </p:cNvPr>
          <p:cNvSpPr txBox="1"/>
          <p:nvPr/>
        </p:nvSpPr>
        <p:spPr>
          <a:xfrm>
            <a:off x="1050390" y="5631799"/>
            <a:ext cx="10091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이외에도 학과별 교과과정</a:t>
            </a:r>
            <a:r>
              <a:rPr lang="en-US" altLang="ko-KR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졸업요건</a:t>
            </a:r>
            <a:r>
              <a:rPr lang="en-US" altLang="ko-KR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강의실 시간표</a:t>
            </a:r>
            <a:r>
              <a:rPr lang="en-US" altLang="ko-KR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학사일정</a:t>
            </a:r>
            <a:r>
              <a:rPr lang="en-US" altLang="ko-KR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학생들이 자주 묻는 질문 등의 기능이 있습니다</a:t>
            </a:r>
            <a:r>
              <a:rPr lang="en-US" altLang="ko-KR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  <a:endParaRPr lang="ko-KR" altLang="en-US" sz="16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5FF24A2-32DB-486F-B37E-FB9768905B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1192" y="3520390"/>
            <a:ext cx="2759896" cy="176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B0BDFA9-4BBB-4E3B-A8FE-024C5B63D8B9}"/>
              </a:ext>
            </a:extLst>
          </p:cNvPr>
          <p:cNvSpPr txBox="1">
            <a:spLocks/>
          </p:cNvSpPr>
          <p:nvPr/>
        </p:nvSpPr>
        <p:spPr>
          <a:xfrm>
            <a:off x="242046" y="194884"/>
            <a:ext cx="7997281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C3002F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HOW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ko-KR" altLang="en-US" sz="2400" dirty="0" err="1">
                <a:latin typeface="a고딕18" panose="02020600000000000000" pitchFamily="18" charset="-127"/>
                <a:ea typeface="a고딕18" panose="02020600000000000000" pitchFamily="18" charset="-127"/>
              </a:rPr>
              <a:t>소융봇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핵심 기능 프로세스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(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지식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+)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A44213-35C8-468C-B909-A37382C5D634}"/>
              </a:ext>
            </a:extLst>
          </p:cNvPr>
          <p:cNvSpPr txBox="1"/>
          <p:nvPr/>
        </p:nvSpPr>
        <p:spPr>
          <a:xfrm>
            <a:off x="551075" y="1122525"/>
            <a:ext cx="2863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유저의 질문과 질문 선택</a:t>
            </a:r>
            <a:endParaRPr lang="en-US" altLang="ko-KR" sz="16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7AB5AB-5545-41CF-912F-AEED63C6C25C}"/>
              </a:ext>
            </a:extLst>
          </p:cNvPr>
          <p:cNvSpPr txBox="1"/>
          <p:nvPr/>
        </p:nvSpPr>
        <p:spPr>
          <a:xfrm>
            <a:off x="4620189" y="1122525"/>
            <a:ext cx="3171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2. </a:t>
            </a:r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지식</a:t>
            </a:r>
            <a:r>
              <a:rPr lang="en-US" altLang="ko-KR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+</a:t>
            </a:r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에 등록된 답변 출력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F011C5-E494-4B9A-BD42-A21E19DEE4C5}"/>
              </a:ext>
            </a:extLst>
          </p:cNvPr>
          <p:cNvSpPr txBox="1"/>
          <p:nvPr/>
        </p:nvSpPr>
        <p:spPr>
          <a:xfrm>
            <a:off x="8585023" y="1112536"/>
            <a:ext cx="3318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3. </a:t>
            </a:r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답변 확인 후 링크로 세부내용 확인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E7AF6B-FA53-425F-8653-72EDEC46146B}"/>
              </a:ext>
            </a:extLst>
          </p:cNvPr>
          <p:cNvSpPr txBox="1"/>
          <p:nvPr/>
        </p:nvSpPr>
        <p:spPr>
          <a:xfrm>
            <a:off x="5818520" y="651824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-15-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26EB37A-E1C4-46BB-A2C9-CA14109F2D70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75025B5D-D4A5-49E8-990A-549E091500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2" t="19148" r="1" b="39149"/>
          <a:stretch/>
        </p:blipFill>
        <p:spPr>
          <a:xfrm>
            <a:off x="551076" y="1605065"/>
            <a:ext cx="2863333" cy="258190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86A4CA4-A94D-439A-8D2A-24981EB10F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2" t="24745" r="1" b="39149"/>
          <a:stretch/>
        </p:blipFill>
        <p:spPr>
          <a:xfrm>
            <a:off x="551076" y="4330956"/>
            <a:ext cx="2863333" cy="223543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35ABDDE-7B5A-495E-B69C-74AB1B74A9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92" t="37589" r="1" b="18439"/>
          <a:stretch/>
        </p:blipFill>
        <p:spPr>
          <a:xfrm>
            <a:off x="4620189" y="1697017"/>
            <a:ext cx="3171665" cy="301557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7525413-A01C-4E4F-9CA2-83BABA240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004" y="1605065"/>
            <a:ext cx="2063067" cy="446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68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B0BDFA9-4BBB-4E3B-A8FE-024C5B63D8B9}"/>
              </a:ext>
            </a:extLst>
          </p:cNvPr>
          <p:cNvSpPr txBox="1">
            <a:spLocks/>
          </p:cNvSpPr>
          <p:nvPr/>
        </p:nvSpPr>
        <p:spPr>
          <a:xfrm>
            <a:off x="242046" y="194884"/>
            <a:ext cx="8775494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C3002F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HOW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ko-KR" altLang="en-US" sz="2400" dirty="0" err="1">
                <a:latin typeface="a고딕18" panose="02020600000000000000" pitchFamily="18" charset="-127"/>
                <a:ea typeface="a고딕18" panose="02020600000000000000" pitchFamily="18" charset="-127"/>
              </a:rPr>
              <a:t>소융봇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핵심 기능 프로세스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(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지식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+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에 등록된 질문이 없을 경우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)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DB9AEA1-BE56-413D-8A34-8D55C29F32C6}"/>
              </a:ext>
            </a:extLst>
          </p:cNvPr>
          <p:cNvCxnSpPr>
            <a:cxnSpLocks/>
          </p:cNvCxnSpPr>
          <p:nvPr/>
        </p:nvCxnSpPr>
        <p:spPr>
          <a:xfrm>
            <a:off x="6275235" y="2782110"/>
            <a:ext cx="0" cy="4920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FA44213-35C8-468C-B909-A37382C5D634}"/>
              </a:ext>
            </a:extLst>
          </p:cNvPr>
          <p:cNvSpPr txBox="1"/>
          <p:nvPr/>
        </p:nvSpPr>
        <p:spPr>
          <a:xfrm>
            <a:off x="411689" y="1122525"/>
            <a:ext cx="3174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1. ‘</a:t>
            </a:r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질문하기</a:t>
            </a:r>
            <a:r>
              <a:rPr lang="en-US" altLang="ko-KR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’</a:t>
            </a:r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로 질문 등록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7AB5AB-5545-41CF-912F-AEED63C6C25C}"/>
              </a:ext>
            </a:extLst>
          </p:cNvPr>
          <p:cNvSpPr txBox="1"/>
          <p:nvPr/>
        </p:nvSpPr>
        <p:spPr>
          <a:xfrm>
            <a:off x="4140819" y="1122525"/>
            <a:ext cx="4268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2-1. </a:t>
            </a:r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웹으로 질문 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74863A-C1E3-48DF-A4EB-6675AEBCF0D0}"/>
              </a:ext>
            </a:extLst>
          </p:cNvPr>
          <p:cNvSpPr txBox="1"/>
          <p:nvPr/>
        </p:nvSpPr>
        <p:spPr>
          <a:xfrm>
            <a:off x="5060011" y="3390100"/>
            <a:ext cx="2430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2-2. </a:t>
            </a:r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질문에 </a:t>
            </a:r>
            <a:r>
              <a:rPr lang="ko-KR" altLang="en-US" sz="16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맞는답변</a:t>
            </a:r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 등록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F011C5-E494-4B9A-BD42-A21E19DEE4C5}"/>
              </a:ext>
            </a:extLst>
          </p:cNvPr>
          <p:cNvSpPr txBox="1"/>
          <p:nvPr/>
        </p:nvSpPr>
        <p:spPr>
          <a:xfrm>
            <a:off x="8706648" y="1122525"/>
            <a:ext cx="3249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3. </a:t>
            </a:r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등록된 답변을 확인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E7AF6B-FA53-425F-8653-72EDEC46146B}"/>
              </a:ext>
            </a:extLst>
          </p:cNvPr>
          <p:cNvSpPr txBox="1"/>
          <p:nvPr/>
        </p:nvSpPr>
        <p:spPr>
          <a:xfrm>
            <a:off x="5818520" y="651824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-16-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2B9D02E-977D-497E-887F-3FD5130C8082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D6A7DC2-6AA8-47C7-B196-20F9C8168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814" y="1692682"/>
            <a:ext cx="4666336" cy="10063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8A0676-FCF5-4AE8-850A-4C0184A46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632" y="3934834"/>
            <a:ext cx="2063203" cy="246096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7E64296-68B1-415D-A715-D7B3DE907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76" t="17446" r="-1276" b="18582"/>
          <a:stretch/>
        </p:blipFill>
        <p:spPr>
          <a:xfrm>
            <a:off x="374141" y="1741250"/>
            <a:ext cx="3249635" cy="438716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653F68F-AFB8-45B3-A148-CCE6EE38EC4C}"/>
              </a:ext>
            </a:extLst>
          </p:cNvPr>
          <p:cNvCxnSpPr>
            <a:cxnSpLocks/>
          </p:cNvCxnSpPr>
          <p:nvPr/>
        </p:nvCxnSpPr>
        <p:spPr>
          <a:xfrm>
            <a:off x="3962310" y="3821610"/>
            <a:ext cx="5567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5738AD6-5C88-4691-A7A0-E9BBCAF683F2}"/>
              </a:ext>
            </a:extLst>
          </p:cNvPr>
          <p:cNvCxnSpPr>
            <a:cxnSpLocks/>
          </p:cNvCxnSpPr>
          <p:nvPr/>
        </p:nvCxnSpPr>
        <p:spPr>
          <a:xfrm>
            <a:off x="7842834" y="3821610"/>
            <a:ext cx="5668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254EFC0E-CABF-4B37-A755-3A0B8179BC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458" t="19149" r="-1095" b="25816"/>
          <a:stretch/>
        </p:blipFill>
        <p:spPr>
          <a:xfrm>
            <a:off x="8826188" y="1692682"/>
            <a:ext cx="3249634" cy="37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68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6B88808-BA1E-4255-BDD5-FF374A2F2542}"/>
              </a:ext>
            </a:extLst>
          </p:cNvPr>
          <p:cNvSpPr txBox="1">
            <a:spLocks/>
          </p:cNvSpPr>
          <p:nvPr/>
        </p:nvSpPr>
        <p:spPr>
          <a:xfrm>
            <a:off x="242046" y="194884"/>
            <a:ext cx="8775494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참여 </a:t>
            </a:r>
            <a:r>
              <a:rPr lang="ko-KR" altLang="en-US" sz="2400" dirty="0" err="1">
                <a:latin typeface="a고딕18" panose="02020600000000000000" pitchFamily="18" charset="-127"/>
                <a:ea typeface="a고딕18" panose="02020600000000000000" pitchFamily="18" charset="-127"/>
              </a:rPr>
              <a:t>학생별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총 학습 및 성과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4DDAA5-8223-47BD-9176-F248EECA1437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9A9A15-C0D4-4F8B-8107-132630BB03A0}"/>
              </a:ext>
            </a:extLst>
          </p:cNvPr>
          <p:cNvSpPr txBox="1"/>
          <p:nvPr/>
        </p:nvSpPr>
        <p:spPr>
          <a:xfrm>
            <a:off x="860273" y="1774179"/>
            <a:ext cx="773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ko-KR" altLang="en-US" sz="2400" dirty="0">
                <a:latin typeface="a고딕17" panose="02020600000000000000" pitchFamily="18" charset="-127"/>
                <a:ea typeface="a고딕17" panose="02020600000000000000" pitchFamily="18" charset="-127"/>
              </a:rPr>
              <a:t>이름</a:t>
            </a:r>
            <a:endParaRPr lang="ko-KR" altLang="en-US" sz="14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DAC08-9F3F-4508-81DE-54640411281E}"/>
              </a:ext>
            </a:extLst>
          </p:cNvPr>
          <p:cNvSpPr txBox="1"/>
          <p:nvPr/>
        </p:nvSpPr>
        <p:spPr>
          <a:xfrm>
            <a:off x="2860909" y="1774179"/>
            <a:ext cx="773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ko-KR" altLang="en-US" sz="2400" dirty="0">
                <a:latin typeface="a고딕17" panose="02020600000000000000" pitchFamily="18" charset="-127"/>
                <a:ea typeface="a고딕17" panose="02020600000000000000" pitchFamily="18" charset="-127"/>
              </a:rPr>
              <a:t>학과</a:t>
            </a:r>
            <a:endParaRPr lang="ko-KR" altLang="en-US" sz="14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063755-3B93-4185-B648-69B8C922863A}"/>
              </a:ext>
            </a:extLst>
          </p:cNvPr>
          <p:cNvSpPr txBox="1"/>
          <p:nvPr/>
        </p:nvSpPr>
        <p:spPr>
          <a:xfrm>
            <a:off x="4604057" y="1774179"/>
            <a:ext cx="773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ko-KR" altLang="en-US" sz="2400" dirty="0">
                <a:latin typeface="a고딕17" panose="02020600000000000000" pitchFamily="18" charset="-127"/>
                <a:ea typeface="a고딕17" panose="02020600000000000000" pitchFamily="18" charset="-127"/>
              </a:rPr>
              <a:t>학번</a:t>
            </a:r>
            <a:endParaRPr lang="ko-KR" altLang="en-US" sz="14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9FB0EF-F146-497D-A875-79C3BEE7132C}"/>
              </a:ext>
            </a:extLst>
          </p:cNvPr>
          <p:cNvSpPr txBox="1"/>
          <p:nvPr/>
        </p:nvSpPr>
        <p:spPr>
          <a:xfrm>
            <a:off x="6230694" y="1774179"/>
            <a:ext cx="193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ko-KR" altLang="en-US" sz="2400">
                <a:latin typeface="a고딕17" panose="02020600000000000000" pitchFamily="18" charset="-127"/>
                <a:ea typeface="a고딕17" panose="02020600000000000000" pitchFamily="18" charset="-127"/>
              </a:rPr>
              <a:t>총 학습시간</a:t>
            </a:r>
            <a:endParaRPr lang="ko-KR" altLang="en-US" sz="14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AB82C-28BF-4179-B0BB-7EBB5D9F83EB}"/>
              </a:ext>
            </a:extLst>
          </p:cNvPr>
          <p:cNvSpPr txBox="1"/>
          <p:nvPr/>
        </p:nvSpPr>
        <p:spPr>
          <a:xfrm>
            <a:off x="9401910" y="1774179"/>
            <a:ext cx="1347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ko-KR" altLang="en-US" sz="2400" dirty="0">
                <a:latin typeface="a고딕17" panose="02020600000000000000" pitchFamily="18" charset="-127"/>
                <a:ea typeface="a고딕17" panose="02020600000000000000" pitchFamily="18" charset="-127"/>
              </a:rPr>
              <a:t>개인성과</a:t>
            </a:r>
            <a:endParaRPr lang="ko-KR" altLang="en-US" sz="14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9D2BEA-E5A9-4795-B83C-52447ADE2DA2}"/>
              </a:ext>
            </a:extLst>
          </p:cNvPr>
          <p:cNvSpPr txBox="1"/>
          <p:nvPr/>
        </p:nvSpPr>
        <p:spPr>
          <a:xfrm>
            <a:off x="958423" y="2967335"/>
            <a:ext cx="1114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>
                <a:latin typeface="a고딕17" panose="02020600000000000000" pitchFamily="18" charset="-127"/>
                <a:ea typeface="a고딕17" panose="02020600000000000000" pitchFamily="18" charset="-127"/>
              </a:rPr>
              <a:t> 이종민</a:t>
            </a:r>
            <a:endParaRPr lang="ko-KR" altLang="en-US" sz="14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C7C8E-38E2-450C-AE1F-8DE5F83AE9E4}"/>
              </a:ext>
            </a:extLst>
          </p:cNvPr>
          <p:cNvSpPr txBox="1"/>
          <p:nvPr/>
        </p:nvSpPr>
        <p:spPr>
          <a:xfrm>
            <a:off x="2555352" y="2967335"/>
            <a:ext cx="147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dirty="0" err="1">
                <a:latin typeface="a고딕17" panose="02020600000000000000" pitchFamily="18" charset="-127"/>
                <a:ea typeface="a고딕17" panose="02020600000000000000" pitchFamily="18" charset="-127"/>
              </a:rPr>
              <a:t>디지털콘텐츠학과</a:t>
            </a:r>
            <a:endParaRPr lang="ko-KR" altLang="en-US" sz="14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CEC71-1057-48F3-B4CE-907763160B5E}"/>
              </a:ext>
            </a:extLst>
          </p:cNvPr>
          <p:cNvSpPr txBox="1"/>
          <p:nvPr/>
        </p:nvSpPr>
        <p:spPr>
          <a:xfrm>
            <a:off x="4604057" y="2967335"/>
            <a:ext cx="147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15011140</a:t>
            </a:r>
            <a:endParaRPr lang="ko-KR" altLang="en-US" sz="14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D6A84-123C-4008-AA0C-C8683B8DC534}"/>
              </a:ext>
            </a:extLst>
          </p:cNvPr>
          <p:cNvSpPr txBox="1"/>
          <p:nvPr/>
        </p:nvSpPr>
        <p:spPr>
          <a:xfrm>
            <a:off x="6709845" y="2967335"/>
            <a:ext cx="812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180</a:t>
            </a: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시간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F706B-8C68-4E7F-AC16-BE81A7CA82C8}"/>
              </a:ext>
            </a:extLst>
          </p:cNvPr>
          <p:cNvSpPr txBox="1"/>
          <p:nvPr/>
        </p:nvSpPr>
        <p:spPr>
          <a:xfrm>
            <a:off x="9017540" y="2967335"/>
            <a:ext cx="2144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React</a:t>
            </a: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를 활용한 조교 및 관리자 웹사이트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D84576-659A-4F22-97C8-B035F83105E8}"/>
              </a:ext>
            </a:extLst>
          </p:cNvPr>
          <p:cNvSpPr txBox="1"/>
          <p:nvPr/>
        </p:nvSpPr>
        <p:spPr>
          <a:xfrm>
            <a:off x="1043658" y="3929658"/>
            <a:ext cx="983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 허균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8F6F52-57AF-477E-8CBB-CB373D1156BA}"/>
              </a:ext>
            </a:extLst>
          </p:cNvPr>
          <p:cNvSpPr txBox="1"/>
          <p:nvPr/>
        </p:nvSpPr>
        <p:spPr>
          <a:xfrm>
            <a:off x="2555352" y="3929658"/>
            <a:ext cx="147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dirty="0" err="1">
                <a:latin typeface="a고딕17" panose="02020600000000000000" pitchFamily="18" charset="-127"/>
                <a:ea typeface="a고딕17" panose="02020600000000000000" pitchFamily="18" charset="-127"/>
              </a:rPr>
              <a:t>디지털콘텐츠학과</a:t>
            </a:r>
            <a:endParaRPr lang="ko-KR" altLang="en-US" sz="14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0F736D-D512-4B0F-89B5-F9A85E46C05C}"/>
              </a:ext>
            </a:extLst>
          </p:cNvPr>
          <p:cNvSpPr txBox="1"/>
          <p:nvPr/>
        </p:nvSpPr>
        <p:spPr>
          <a:xfrm>
            <a:off x="4604057" y="3929658"/>
            <a:ext cx="147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15011145</a:t>
            </a:r>
            <a:endParaRPr lang="ko-KR" altLang="en-US" sz="14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3D18C0-5F98-460C-B8BF-1BFDA3913CEA}"/>
              </a:ext>
            </a:extLst>
          </p:cNvPr>
          <p:cNvSpPr txBox="1"/>
          <p:nvPr/>
        </p:nvSpPr>
        <p:spPr>
          <a:xfrm>
            <a:off x="6709845" y="3929658"/>
            <a:ext cx="88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180</a:t>
            </a: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시간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4EBE2E-EDBE-463D-BACF-4A007D80D365}"/>
              </a:ext>
            </a:extLst>
          </p:cNvPr>
          <p:cNvSpPr txBox="1"/>
          <p:nvPr/>
        </p:nvSpPr>
        <p:spPr>
          <a:xfrm>
            <a:off x="9017540" y="3821936"/>
            <a:ext cx="2310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Node</a:t>
            </a: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en-US" altLang="ko-KR" sz="1400" dirty="0" err="1">
                <a:latin typeface="a고딕17" panose="02020600000000000000" pitchFamily="18" charset="-127"/>
                <a:ea typeface="a고딕17" panose="02020600000000000000" pitchFamily="18" charset="-127"/>
              </a:rPr>
              <a:t>js</a:t>
            </a: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를 활용한 </a:t>
            </a:r>
            <a:r>
              <a:rPr lang="ko-KR" altLang="en-US" sz="1400" dirty="0" err="1">
                <a:latin typeface="a고딕17" panose="02020600000000000000" pitchFamily="18" charset="-127"/>
                <a:ea typeface="a고딕17" panose="02020600000000000000" pitchFamily="18" charset="-127"/>
              </a:rPr>
              <a:t>챗봇</a:t>
            </a: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en-US" altLang="ko-KR" sz="1400" dirty="0" err="1">
                <a:latin typeface="a고딕17" panose="02020600000000000000" pitchFamily="18" charset="-127"/>
                <a:ea typeface="a고딕17" panose="02020600000000000000" pitchFamily="18" charset="-127"/>
              </a:rPr>
              <a:t>api</a:t>
            </a: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 서버 개발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B6BC9B-E6BC-4956-8C6F-404EE819FB81}"/>
              </a:ext>
            </a:extLst>
          </p:cNvPr>
          <p:cNvSpPr txBox="1"/>
          <p:nvPr/>
        </p:nvSpPr>
        <p:spPr>
          <a:xfrm>
            <a:off x="958423" y="4891981"/>
            <a:ext cx="1114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ko-KR" altLang="en-US" sz="1400" dirty="0" err="1">
                <a:latin typeface="a고딕17" panose="02020600000000000000" pitchFamily="18" charset="-127"/>
                <a:ea typeface="a고딕17" panose="02020600000000000000" pitchFamily="18" charset="-127"/>
              </a:rPr>
              <a:t>홍은호</a:t>
            </a:r>
            <a:endParaRPr lang="ko-KR" altLang="en-US" sz="14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D8C9B8-203E-49D9-8009-E6A0D2FCE94A}"/>
              </a:ext>
            </a:extLst>
          </p:cNvPr>
          <p:cNvSpPr txBox="1"/>
          <p:nvPr/>
        </p:nvSpPr>
        <p:spPr>
          <a:xfrm>
            <a:off x="2555352" y="4891981"/>
            <a:ext cx="147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dirty="0" err="1">
                <a:latin typeface="a고딕17" panose="02020600000000000000" pitchFamily="18" charset="-127"/>
                <a:ea typeface="a고딕17" panose="02020600000000000000" pitchFamily="18" charset="-127"/>
              </a:rPr>
              <a:t>디지털콘텐츠학과</a:t>
            </a:r>
            <a:endParaRPr lang="ko-KR" altLang="en-US" sz="14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2DDADB-4225-4003-96E3-8B4344E0494C}"/>
              </a:ext>
            </a:extLst>
          </p:cNvPr>
          <p:cNvSpPr txBox="1"/>
          <p:nvPr/>
        </p:nvSpPr>
        <p:spPr>
          <a:xfrm>
            <a:off x="4604057" y="4891981"/>
            <a:ext cx="147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15011157</a:t>
            </a:r>
            <a:endParaRPr lang="ko-KR" altLang="en-US" sz="14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B9FE73-4D6C-49B9-9ECE-ADF0D4EAE36C}"/>
              </a:ext>
            </a:extLst>
          </p:cNvPr>
          <p:cNvSpPr txBox="1"/>
          <p:nvPr/>
        </p:nvSpPr>
        <p:spPr>
          <a:xfrm>
            <a:off x="6709845" y="4891981"/>
            <a:ext cx="885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>
                <a:latin typeface="a고딕17" panose="02020600000000000000" pitchFamily="18" charset="-127"/>
                <a:ea typeface="a고딕17" panose="02020600000000000000" pitchFamily="18" charset="-127"/>
              </a:rPr>
              <a:t>180</a:t>
            </a: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시간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158F37-106F-4723-B596-7867A8E4F956}"/>
              </a:ext>
            </a:extLst>
          </p:cNvPr>
          <p:cNvSpPr txBox="1"/>
          <p:nvPr/>
        </p:nvSpPr>
        <p:spPr>
          <a:xfrm>
            <a:off x="9017540" y="4815036"/>
            <a:ext cx="2144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Android</a:t>
            </a: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를 활용한 조교 및 관리자 어플리케이션 제작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FEEBBE0-C0CE-4A9F-9D1A-1D7834A9B729}"/>
              </a:ext>
            </a:extLst>
          </p:cNvPr>
          <p:cNvCxnSpPr>
            <a:cxnSpLocks/>
          </p:cNvCxnSpPr>
          <p:nvPr/>
        </p:nvCxnSpPr>
        <p:spPr>
          <a:xfrm flipH="1">
            <a:off x="2" y="2530561"/>
            <a:ext cx="1219199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B31C1EB-6C5E-4311-A607-47B700ADFE56}"/>
              </a:ext>
            </a:extLst>
          </p:cNvPr>
          <p:cNvCxnSpPr>
            <a:cxnSpLocks/>
          </p:cNvCxnSpPr>
          <p:nvPr/>
        </p:nvCxnSpPr>
        <p:spPr>
          <a:xfrm flipV="1">
            <a:off x="2226488" y="1774180"/>
            <a:ext cx="0" cy="36441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FD970DE-3E84-42A7-85D5-98EA46627C7C}"/>
              </a:ext>
            </a:extLst>
          </p:cNvPr>
          <p:cNvCxnSpPr>
            <a:cxnSpLocks/>
          </p:cNvCxnSpPr>
          <p:nvPr/>
        </p:nvCxnSpPr>
        <p:spPr>
          <a:xfrm flipV="1">
            <a:off x="4288752" y="1774180"/>
            <a:ext cx="0" cy="36441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C170E9D-3D18-4F28-A96F-78B00BCCBBBA}"/>
              </a:ext>
            </a:extLst>
          </p:cNvPr>
          <p:cNvCxnSpPr>
            <a:cxnSpLocks/>
          </p:cNvCxnSpPr>
          <p:nvPr/>
        </p:nvCxnSpPr>
        <p:spPr>
          <a:xfrm flipV="1">
            <a:off x="5864633" y="1774180"/>
            <a:ext cx="0" cy="36441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589007E-EAE8-4E14-9338-B13BB09E2B14}"/>
              </a:ext>
            </a:extLst>
          </p:cNvPr>
          <p:cNvCxnSpPr>
            <a:cxnSpLocks/>
          </p:cNvCxnSpPr>
          <p:nvPr/>
        </p:nvCxnSpPr>
        <p:spPr>
          <a:xfrm flipV="1">
            <a:off x="8432735" y="1774180"/>
            <a:ext cx="0" cy="36441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B438D5B-11AF-4EB2-8F04-7B503CC9730F}"/>
              </a:ext>
            </a:extLst>
          </p:cNvPr>
          <p:cNvSpPr txBox="1"/>
          <p:nvPr/>
        </p:nvSpPr>
        <p:spPr>
          <a:xfrm>
            <a:off x="5818520" y="651824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-17-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55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6E37F-5D3B-452C-AAF5-6773A5753958}"/>
              </a:ext>
            </a:extLst>
          </p:cNvPr>
          <p:cNvSpPr txBox="1"/>
          <p:nvPr/>
        </p:nvSpPr>
        <p:spPr>
          <a:xfrm>
            <a:off x="0" y="28994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시연영상으로 이어지겠습니다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9B977-1BF8-465D-9376-39E593FA8352}"/>
              </a:ext>
            </a:extLst>
          </p:cNvPr>
          <p:cNvSpPr txBox="1"/>
          <p:nvPr/>
        </p:nvSpPr>
        <p:spPr>
          <a:xfrm>
            <a:off x="5818520" y="651824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-18-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173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51D006B-1324-4E0C-85DA-41EF2C2AF4E8}"/>
              </a:ext>
            </a:extLst>
          </p:cNvPr>
          <p:cNvSpPr txBox="1">
            <a:spLocks/>
          </p:cNvSpPr>
          <p:nvPr/>
        </p:nvSpPr>
        <p:spPr>
          <a:xfrm>
            <a:off x="3759741" y="1829131"/>
            <a:ext cx="1245137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C3002F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WHAT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2F46A8F-55B1-4B34-9A53-E057D052EC5C}"/>
              </a:ext>
            </a:extLst>
          </p:cNvPr>
          <p:cNvSpPr txBox="1">
            <a:spLocks/>
          </p:cNvSpPr>
          <p:nvPr/>
        </p:nvSpPr>
        <p:spPr>
          <a:xfrm>
            <a:off x="3881338" y="3107897"/>
            <a:ext cx="1001948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C3002F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WHY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2066872-578B-4184-8F4A-2CFF8D68FBD0}"/>
              </a:ext>
            </a:extLst>
          </p:cNvPr>
          <p:cNvSpPr txBox="1">
            <a:spLocks/>
          </p:cNvSpPr>
          <p:nvPr/>
        </p:nvSpPr>
        <p:spPr>
          <a:xfrm>
            <a:off x="3881336" y="3787331"/>
            <a:ext cx="1001949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C3002F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HOW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349EB37-26FB-4704-BA76-38CC67B8FFBE}"/>
              </a:ext>
            </a:extLst>
          </p:cNvPr>
          <p:cNvSpPr txBox="1">
            <a:spLocks/>
          </p:cNvSpPr>
          <p:nvPr/>
        </p:nvSpPr>
        <p:spPr>
          <a:xfrm>
            <a:off x="5126475" y="5111044"/>
            <a:ext cx="2286002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소융봇</a:t>
            </a:r>
            <a:r>
              <a:rPr lang="ko-KR" altLang="en-US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 시연 영상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C0E38B-696F-4C9E-9518-0FC771C6A47B}"/>
              </a:ext>
            </a:extLst>
          </p:cNvPr>
          <p:cNvSpPr txBox="1"/>
          <p:nvPr/>
        </p:nvSpPr>
        <p:spPr>
          <a:xfrm>
            <a:off x="5321589" y="0"/>
            <a:ext cx="1548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목차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EE976D-5588-4C00-B9DA-9C23024AC558}"/>
              </a:ext>
            </a:extLst>
          </p:cNvPr>
          <p:cNvSpPr/>
          <p:nvPr/>
        </p:nvSpPr>
        <p:spPr>
          <a:xfrm>
            <a:off x="5126475" y="3118310"/>
            <a:ext cx="3231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소융봇이</a:t>
            </a:r>
            <a:r>
              <a:rPr lang="ko-KR" altLang="en-US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 왜 필요할까요</a:t>
            </a:r>
            <a:r>
              <a:rPr lang="en-US" altLang="ko-KR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?</a:t>
            </a:r>
            <a:endParaRPr lang="ko-KR" altLang="en-US" sz="24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FD13A-1093-4ED0-A8EF-2EB0DD91D574}"/>
              </a:ext>
            </a:extLst>
          </p:cNvPr>
          <p:cNvSpPr/>
          <p:nvPr/>
        </p:nvSpPr>
        <p:spPr>
          <a:xfrm>
            <a:off x="5126475" y="3787331"/>
            <a:ext cx="3344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소융봇</a:t>
            </a:r>
            <a:r>
              <a:rPr lang="ko-KR" altLang="en-US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 핵심기능 프로세스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C9EA8F-7B2A-4A0C-A9E0-18D388A15DDB}"/>
              </a:ext>
            </a:extLst>
          </p:cNvPr>
          <p:cNvSpPr/>
          <p:nvPr/>
        </p:nvSpPr>
        <p:spPr>
          <a:xfrm>
            <a:off x="5126475" y="1839543"/>
            <a:ext cx="3773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도와줘 </a:t>
            </a:r>
            <a:r>
              <a:rPr lang="ko-KR" altLang="en-US" sz="24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소융봇이</a:t>
            </a:r>
            <a:r>
              <a:rPr lang="ko-KR" altLang="en-US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 무엇인가요</a:t>
            </a:r>
            <a:r>
              <a:rPr lang="en-US" altLang="ko-KR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?</a:t>
            </a:r>
            <a:endParaRPr lang="ko-KR" altLang="en-US" sz="24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92F9DA-E68E-454B-BADC-3DC56F55B4D9}"/>
              </a:ext>
            </a:extLst>
          </p:cNvPr>
          <p:cNvSpPr/>
          <p:nvPr/>
        </p:nvSpPr>
        <p:spPr>
          <a:xfrm>
            <a:off x="5126475" y="2478926"/>
            <a:ext cx="2802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소융봇</a:t>
            </a:r>
            <a:r>
              <a:rPr lang="ko-KR" altLang="en-US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 서비스 구조도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9EEE90-588D-4D64-91B5-588BAEF8DB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470" y="4968782"/>
            <a:ext cx="829677" cy="8296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D94E4E-A0F9-4E53-8E7D-0B3D3745ED25}"/>
              </a:ext>
            </a:extLst>
          </p:cNvPr>
          <p:cNvSpPr txBox="1"/>
          <p:nvPr/>
        </p:nvSpPr>
        <p:spPr>
          <a:xfrm>
            <a:off x="5818520" y="65182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-2-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604921F-42C4-4E5A-93C5-1C02B87DCF78}"/>
              </a:ext>
            </a:extLst>
          </p:cNvPr>
          <p:cNvCxnSpPr>
            <a:cxnSpLocks/>
          </p:cNvCxnSpPr>
          <p:nvPr/>
        </p:nvCxnSpPr>
        <p:spPr>
          <a:xfrm flipH="1">
            <a:off x="0" y="1071765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10E99FC8-7CD6-4B32-997B-95FF4EAB7B5F}"/>
              </a:ext>
            </a:extLst>
          </p:cNvPr>
          <p:cNvSpPr txBox="1">
            <a:spLocks/>
          </p:cNvSpPr>
          <p:nvPr/>
        </p:nvSpPr>
        <p:spPr>
          <a:xfrm>
            <a:off x="5126475" y="4424525"/>
            <a:ext cx="3578978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참여 </a:t>
            </a:r>
            <a:r>
              <a:rPr lang="ko-KR" altLang="en-US" sz="24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학생별</a:t>
            </a:r>
            <a:r>
              <a:rPr lang="ko-KR" altLang="en-US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 총 학습 및 성과</a:t>
            </a:r>
          </a:p>
        </p:txBody>
      </p:sp>
    </p:spTree>
    <p:extLst>
      <p:ext uri="{BB962C8B-B14F-4D97-AF65-F5344CB8AC3E}">
        <p14:creationId xmlns:p14="http://schemas.microsoft.com/office/powerpoint/2010/main" val="392372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E80A189-5C03-4A0D-B201-0C404A4A0F94}"/>
              </a:ext>
            </a:extLst>
          </p:cNvPr>
          <p:cNvSpPr txBox="1">
            <a:spLocks/>
          </p:cNvSpPr>
          <p:nvPr/>
        </p:nvSpPr>
        <p:spPr>
          <a:xfrm>
            <a:off x="322729" y="194884"/>
            <a:ext cx="5490841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C3002F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WHAT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도와줘 </a:t>
            </a:r>
            <a:r>
              <a:rPr lang="ko-KR" altLang="en-US" sz="2400" dirty="0" err="1">
                <a:latin typeface="a고딕18" panose="02020600000000000000" pitchFamily="18" charset="-127"/>
                <a:ea typeface="a고딕18" panose="02020600000000000000" pitchFamily="18" charset="-127"/>
              </a:rPr>
              <a:t>소융봇이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무엇인가요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?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AE4F6E-2146-4650-BACC-E5BC5C0C7E87}"/>
              </a:ext>
            </a:extLst>
          </p:cNvPr>
          <p:cNvSpPr txBox="1"/>
          <p:nvPr/>
        </p:nvSpPr>
        <p:spPr>
          <a:xfrm>
            <a:off x="0" y="538667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도와줘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소융봇은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소프트웨어 융합대학 학생과 조교를 대상으로 시행되는 카카오톡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챗봇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서비스 입니다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ctr"/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학생들에게 학과정보를 제공하고 학과조교의 업무 부담감을 줄여 주기 위해 만들어졌습니다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C651A-4D4A-43BD-85B2-A9278488B47D}"/>
              </a:ext>
            </a:extLst>
          </p:cNvPr>
          <p:cNvSpPr txBox="1"/>
          <p:nvPr/>
        </p:nvSpPr>
        <p:spPr>
          <a:xfrm>
            <a:off x="5818520" y="65182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-3-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A9E2C1-746E-4120-8D1A-1A90F0561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18" y="1921933"/>
            <a:ext cx="2819439" cy="278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DB000FD-8392-42B2-BABD-85A2B49C2BC7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8B3F463-6F24-4120-810C-CBAE1774F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337" y="2227188"/>
            <a:ext cx="3448050" cy="71437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D66E34-5278-4A1A-A07D-CA2557ABABAD}"/>
              </a:ext>
            </a:extLst>
          </p:cNvPr>
          <p:cNvCxnSpPr/>
          <p:nvPr/>
        </p:nvCxnSpPr>
        <p:spPr>
          <a:xfrm>
            <a:off x="4607340" y="2779442"/>
            <a:ext cx="24124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0F7E9C-4F69-4EA2-A90F-11DADBD74919}"/>
              </a:ext>
            </a:extLst>
          </p:cNvPr>
          <p:cNvCxnSpPr>
            <a:cxnSpLocks/>
          </p:cNvCxnSpPr>
          <p:nvPr/>
        </p:nvCxnSpPr>
        <p:spPr>
          <a:xfrm flipH="1">
            <a:off x="4607340" y="3429000"/>
            <a:ext cx="24124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DD97DF90-F648-462F-ACB0-45DF52A6C7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4" t="66455" r="73050" b="22859"/>
          <a:stretch/>
        </p:blipFill>
        <p:spPr>
          <a:xfrm>
            <a:off x="9080201" y="3158503"/>
            <a:ext cx="1277812" cy="126662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101C7C8-3300-4BDE-A938-D1D82311C190}"/>
              </a:ext>
            </a:extLst>
          </p:cNvPr>
          <p:cNvSpPr txBox="1"/>
          <p:nvPr/>
        </p:nvSpPr>
        <p:spPr>
          <a:xfrm>
            <a:off x="1702482" y="1479348"/>
            <a:ext cx="1693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학생 </a:t>
            </a:r>
            <a:r>
              <a:rPr lang="en-US" altLang="ko-KR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6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챗봇</a:t>
            </a:r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 이용자</a:t>
            </a:r>
            <a:r>
              <a:rPr lang="en-US" altLang="ko-KR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0CE6A4-9223-4FB6-A132-E071C0B731D5}"/>
              </a:ext>
            </a:extLst>
          </p:cNvPr>
          <p:cNvSpPr txBox="1"/>
          <p:nvPr/>
        </p:nvSpPr>
        <p:spPr>
          <a:xfrm>
            <a:off x="8870407" y="1479348"/>
            <a:ext cx="1693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조교 </a:t>
            </a:r>
            <a:r>
              <a:rPr lang="en-US" altLang="ko-KR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6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챗봇</a:t>
            </a:r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 관리자</a:t>
            </a:r>
            <a:r>
              <a:rPr lang="en-US" altLang="ko-KR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2453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61F3E8-6E1B-44B5-B560-0031885B88C4}"/>
              </a:ext>
            </a:extLst>
          </p:cNvPr>
          <p:cNvSpPr/>
          <p:nvPr/>
        </p:nvSpPr>
        <p:spPr>
          <a:xfrm>
            <a:off x="1596425" y="2574707"/>
            <a:ext cx="1362859" cy="353694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5431CA9-1A0C-4711-A864-B07ECCCDABC2}"/>
              </a:ext>
            </a:extLst>
          </p:cNvPr>
          <p:cNvSpPr/>
          <p:nvPr/>
        </p:nvSpPr>
        <p:spPr>
          <a:xfrm>
            <a:off x="5325243" y="4663283"/>
            <a:ext cx="1362859" cy="353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8439003-931F-4F88-AC94-77718DC74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800" y="2902431"/>
            <a:ext cx="1811972" cy="115764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3B1421B-E2CE-4011-A80D-8EAEA380FC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059" y="2720136"/>
            <a:ext cx="1554723" cy="138374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0C941A97-B993-485D-A329-646A8BFA4F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311" y="3032628"/>
            <a:ext cx="1092383" cy="81928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BCE0A36-CD66-4BCE-9D60-4B2CA257B61C}"/>
              </a:ext>
            </a:extLst>
          </p:cNvPr>
          <p:cNvSpPr/>
          <p:nvPr/>
        </p:nvSpPr>
        <p:spPr>
          <a:xfrm>
            <a:off x="5267205" y="2574707"/>
            <a:ext cx="1362859" cy="353694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7BEC379-93D9-4AA4-9E92-8D2EFD1C63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803" y="4440516"/>
            <a:ext cx="2266671" cy="127500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12BDC42-9924-4C85-84C6-7F1DEA97A7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96" y="4564858"/>
            <a:ext cx="1194579" cy="98071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3750AD9D-DF8C-4903-83EC-7F2075946C6B}"/>
              </a:ext>
            </a:extLst>
          </p:cNvPr>
          <p:cNvSpPr/>
          <p:nvPr/>
        </p:nvSpPr>
        <p:spPr>
          <a:xfrm>
            <a:off x="8814615" y="4253069"/>
            <a:ext cx="1362859" cy="353694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5AE631-058B-45D0-9691-EBAB9F4BE2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21" y="1331918"/>
            <a:ext cx="2662517" cy="13988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D26E7CF-9CE5-424F-9005-A8617C7E378E}"/>
              </a:ext>
            </a:extLst>
          </p:cNvPr>
          <p:cNvSpPr/>
          <p:nvPr/>
        </p:nvSpPr>
        <p:spPr>
          <a:xfrm>
            <a:off x="8764677" y="1343159"/>
            <a:ext cx="1379484" cy="353694"/>
          </a:xfrm>
          <a:prstGeom prst="rect">
            <a:avLst/>
          </a:prstGeom>
          <a:solidFill>
            <a:srgbClr val="F3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5A963A-EE97-44CE-88CF-D7DF8C1CB05D}"/>
              </a:ext>
            </a:extLst>
          </p:cNvPr>
          <p:cNvGrpSpPr/>
          <p:nvPr/>
        </p:nvGrpSpPr>
        <p:grpSpPr>
          <a:xfrm rot="17704892">
            <a:off x="7362293" y="1910728"/>
            <a:ext cx="984612" cy="976217"/>
            <a:chOff x="3579158" y="3503632"/>
            <a:chExt cx="986117" cy="899603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56F3926-7A77-440D-A1FE-2A2963F0CD2E}"/>
                </a:ext>
              </a:extLst>
            </p:cNvPr>
            <p:cNvCxnSpPr>
              <a:cxnSpLocks/>
            </p:cNvCxnSpPr>
            <p:nvPr/>
          </p:nvCxnSpPr>
          <p:spPr>
            <a:xfrm>
              <a:off x="3579158" y="3506765"/>
              <a:ext cx="986117" cy="896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5F3B2D44-76C2-430B-8709-CD59CB77B4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9158" y="3503632"/>
              <a:ext cx="986117" cy="899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45B90D-5281-482C-A371-9366CA66AC02}"/>
              </a:ext>
            </a:extLst>
          </p:cNvPr>
          <p:cNvGrpSpPr/>
          <p:nvPr/>
        </p:nvGrpSpPr>
        <p:grpSpPr>
          <a:xfrm rot="8200671">
            <a:off x="2956990" y="2845589"/>
            <a:ext cx="1124839" cy="1073304"/>
            <a:chOff x="3579158" y="3503632"/>
            <a:chExt cx="986117" cy="899603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C0CD509-A077-4D65-9E39-00563F4F82AF}"/>
                </a:ext>
              </a:extLst>
            </p:cNvPr>
            <p:cNvCxnSpPr>
              <a:cxnSpLocks/>
            </p:cNvCxnSpPr>
            <p:nvPr/>
          </p:nvCxnSpPr>
          <p:spPr>
            <a:xfrm>
              <a:off x="3579158" y="3506765"/>
              <a:ext cx="986117" cy="896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F1FAA39E-B7A8-4304-8AFD-3E04E4FD99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9158" y="3503632"/>
              <a:ext cx="986117" cy="899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FF0C792-51E4-46AC-8C33-CAE6EFBE41D1}"/>
              </a:ext>
            </a:extLst>
          </p:cNvPr>
          <p:cNvSpPr txBox="1"/>
          <p:nvPr/>
        </p:nvSpPr>
        <p:spPr>
          <a:xfrm>
            <a:off x="7156345" y="4443153"/>
            <a:ext cx="833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REST API</a:t>
            </a:r>
            <a:endParaRPr lang="ko-KR" altLang="en-US" sz="12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2E7C9A-8F59-4F05-9D98-FDA291F38BC5}"/>
              </a:ext>
            </a:extLst>
          </p:cNvPr>
          <p:cNvSpPr/>
          <p:nvPr/>
        </p:nvSpPr>
        <p:spPr>
          <a:xfrm>
            <a:off x="7039522" y="2036364"/>
            <a:ext cx="944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REST API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FA5DB1-0A87-4276-A935-B2470C9B5A90}"/>
              </a:ext>
            </a:extLst>
          </p:cNvPr>
          <p:cNvSpPr/>
          <p:nvPr/>
        </p:nvSpPr>
        <p:spPr>
          <a:xfrm>
            <a:off x="2773433" y="2985381"/>
            <a:ext cx="944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REST API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026" name="Picture 2" descr="카카오톡 로고 png 소스입니다 : 네이버 블로그">
            <a:extLst>
              <a:ext uri="{FF2B5EF4-FFF2-40B4-BE49-F238E27FC236}">
                <a16:creationId xmlns:a16="http://schemas.microsoft.com/office/drawing/2014/main" id="{CF085069-3CF7-46C1-9D2B-F9F7EC7A6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38" y="3133400"/>
            <a:ext cx="616381" cy="5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291B0E1-F5B4-444E-BC42-7E21DE04FF5C}"/>
              </a:ext>
            </a:extLst>
          </p:cNvPr>
          <p:cNvSpPr txBox="1"/>
          <p:nvPr/>
        </p:nvSpPr>
        <p:spPr>
          <a:xfrm>
            <a:off x="8908196" y="1358299"/>
            <a:ext cx="1085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안드로이드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1A72CE-20C5-454E-85DC-6B9A54504736}"/>
              </a:ext>
            </a:extLst>
          </p:cNvPr>
          <p:cNvSpPr txBox="1"/>
          <p:nvPr/>
        </p:nvSpPr>
        <p:spPr>
          <a:xfrm>
            <a:off x="5686751" y="2587861"/>
            <a:ext cx="546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서버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D8F8EE8-C5B0-47A7-9AFC-2D88D9E5654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33" y="2196743"/>
            <a:ext cx="1620225" cy="73574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9F02602-88A7-4286-B4A5-EEFDAD16474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344" y="5272415"/>
            <a:ext cx="650618" cy="80049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97A067E-80D2-45A9-9535-8EBA3A62A03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761" y="5311390"/>
            <a:ext cx="1299988" cy="67057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36B7890-DCC6-42F3-B3D2-FCA7714BC72E}"/>
              </a:ext>
            </a:extLst>
          </p:cNvPr>
          <p:cNvSpPr txBox="1"/>
          <p:nvPr/>
        </p:nvSpPr>
        <p:spPr>
          <a:xfrm>
            <a:off x="1980338" y="259677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챗봇</a:t>
            </a:r>
            <a:endParaRPr lang="ko-KR" altLang="en-US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3EF21B-591B-4FB6-84B4-3092CE0BE62D}"/>
              </a:ext>
            </a:extLst>
          </p:cNvPr>
          <p:cNvSpPr txBox="1"/>
          <p:nvPr/>
        </p:nvSpPr>
        <p:spPr>
          <a:xfrm>
            <a:off x="5388114" y="4663283"/>
            <a:ext cx="129998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데이터베이스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95CF43-9B7F-4286-B64D-6CFFC06F3953}"/>
              </a:ext>
            </a:extLst>
          </p:cNvPr>
          <p:cNvSpPr txBox="1"/>
          <p:nvPr/>
        </p:nvSpPr>
        <p:spPr>
          <a:xfrm>
            <a:off x="9313520" y="4264966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웹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53B9B2-B278-47E5-814F-CB883FEDD16F}"/>
              </a:ext>
            </a:extLst>
          </p:cNvPr>
          <p:cNvGrpSpPr/>
          <p:nvPr/>
        </p:nvGrpSpPr>
        <p:grpSpPr>
          <a:xfrm rot="13631288">
            <a:off x="5808666" y="4004674"/>
            <a:ext cx="430686" cy="394939"/>
            <a:chOff x="3579158" y="3503632"/>
            <a:chExt cx="986117" cy="899603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5EE67186-4136-4C46-BC63-1418D015EFF0}"/>
                </a:ext>
              </a:extLst>
            </p:cNvPr>
            <p:cNvCxnSpPr>
              <a:cxnSpLocks/>
            </p:cNvCxnSpPr>
            <p:nvPr/>
          </p:nvCxnSpPr>
          <p:spPr>
            <a:xfrm>
              <a:off x="3579158" y="3506765"/>
              <a:ext cx="986117" cy="896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53F2100-6965-400B-B8C8-997FADA18C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9158" y="3503632"/>
              <a:ext cx="986117" cy="899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1FC5BF4-C8E0-4F17-A4CE-D5C9BC77127E}"/>
              </a:ext>
            </a:extLst>
          </p:cNvPr>
          <p:cNvSpPr txBox="1"/>
          <p:nvPr/>
        </p:nvSpPr>
        <p:spPr>
          <a:xfrm>
            <a:off x="5818520" y="65182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-4-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A0C1FB0-376B-4151-9EC4-C8F1883BDEAD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제목 1">
            <a:extLst>
              <a:ext uri="{FF2B5EF4-FFF2-40B4-BE49-F238E27FC236}">
                <a16:creationId xmlns:a16="http://schemas.microsoft.com/office/drawing/2014/main" id="{FDCF739D-DECA-435A-AF3D-3861F734375E}"/>
              </a:ext>
            </a:extLst>
          </p:cNvPr>
          <p:cNvSpPr txBox="1">
            <a:spLocks/>
          </p:cNvSpPr>
          <p:nvPr/>
        </p:nvSpPr>
        <p:spPr>
          <a:xfrm>
            <a:off x="322729" y="194884"/>
            <a:ext cx="5490841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C3002F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WHAT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ko-KR" altLang="en-US" sz="2400" dirty="0" err="1">
                <a:latin typeface="a고딕18" panose="02020600000000000000" pitchFamily="18" charset="-127"/>
                <a:ea typeface="a고딕18" panose="02020600000000000000" pitchFamily="18" charset="-127"/>
              </a:rPr>
              <a:t>소융봇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서비스 구조도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1AD4110-D653-458E-A415-895CA5E6E190}"/>
              </a:ext>
            </a:extLst>
          </p:cNvPr>
          <p:cNvGrpSpPr/>
          <p:nvPr/>
        </p:nvGrpSpPr>
        <p:grpSpPr>
          <a:xfrm rot="9213243">
            <a:off x="7310070" y="3872589"/>
            <a:ext cx="984612" cy="976217"/>
            <a:chOff x="3579158" y="3503632"/>
            <a:chExt cx="986117" cy="899603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EB5DFDB1-3803-42BA-A308-DBC25CC73A14}"/>
                </a:ext>
              </a:extLst>
            </p:cNvPr>
            <p:cNvCxnSpPr>
              <a:cxnSpLocks/>
            </p:cNvCxnSpPr>
            <p:nvPr/>
          </p:nvCxnSpPr>
          <p:spPr>
            <a:xfrm>
              <a:off x="3579158" y="3506765"/>
              <a:ext cx="986117" cy="896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006799B1-39C6-41D2-AD7D-F1916CF3D5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9158" y="3503632"/>
              <a:ext cx="986117" cy="899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3007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D5470B-9D6B-4105-82F1-83EC11201DC2}"/>
              </a:ext>
            </a:extLst>
          </p:cNvPr>
          <p:cNvSpPr/>
          <p:nvPr/>
        </p:nvSpPr>
        <p:spPr>
          <a:xfrm>
            <a:off x="6237145" y="1481441"/>
            <a:ext cx="5066387" cy="422193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5126A5-CC47-420B-8D6F-BB50B32473DE}"/>
              </a:ext>
            </a:extLst>
          </p:cNvPr>
          <p:cNvSpPr/>
          <p:nvPr/>
        </p:nvSpPr>
        <p:spPr>
          <a:xfrm>
            <a:off x="6237145" y="1481441"/>
            <a:ext cx="5066386" cy="422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08415A-E264-411D-8886-43D1F1E84C1A}"/>
              </a:ext>
            </a:extLst>
          </p:cNvPr>
          <p:cNvSpPr txBox="1"/>
          <p:nvPr/>
        </p:nvSpPr>
        <p:spPr>
          <a:xfrm>
            <a:off x="8348160" y="1523260"/>
            <a:ext cx="844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서버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336F67-844E-4DC2-A651-9D5F189B55F0}"/>
              </a:ext>
            </a:extLst>
          </p:cNvPr>
          <p:cNvSpPr/>
          <p:nvPr/>
        </p:nvSpPr>
        <p:spPr>
          <a:xfrm>
            <a:off x="1199752" y="1481441"/>
            <a:ext cx="3430030" cy="422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6417387-4AEE-4954-91C5-361A7CEAE459}"/>
              </a:ext>
            </a:extLst>
          </p:cNvPr>
          <p:cNvSpPr txBox="1">
            <a:spLocks/>
          </p:cNvSpPr>
          <p:nvPr/>
        </p:nvSpPr>
        <p:spPr>
          <a:xfrm>
            <a:off x="322729" y="194884"/>
            <a:ext cx="6155892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C3002F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WHAT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도와줘 </a:t>
            </a:r>
            <a:r>
              <a:rPr lang="ko-KR" altLang="en-US" sz="2400" dirty="0" err="1">
                <a:latin typeface="a고딕18" panose="02020600000000000000" pitchFamily="18" charset="-127"/>
                <a:ea typeface="a고딕18" panose="02020600000000000000" pitchFamily="18" charset="-127"/>
              </a:rPr>
              <a:t>소융봇이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무엇인가요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?	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174A987-9634-45A1-9CE5-BBFF9AA25E06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1DCC2CF-D44C-440D-B94C-570B7D3C5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676" y="2201363"/>
            <a:ext cx="3486819" cy="31751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F46AC8-5C3A-4211-BFFD-EC4464661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477" y="2201362"/>
            <a:ext cx="5043972" cy="313337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6C3796-062E-4AC5-98CD-B43322BDC212}"/>
              </a:ext>
            </a:extLst>
          </p:cNvPr>
          <p:cNvSpPr/>
          <p:nvPr/>
        </p:nvSpPr>
        <p:spPr>
          <a:xfrm>
            <a:off x="1199752" y="1481441"/>
            <a:ext cx="3506743" cy="422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B1A427-FE1B-4449-9C94-C2EE5BA95181}"/>
              </a:ext>
            </a:extLst>
          </p:cNvPr>
          <p:cNvSpPr txBox="1"/>
          <p:nvPr/>
        </p:nvSpPr>
        <p:spPr>
          <a:xfrm>
            <a:off x="2634899" y="1523260"/>
            <a:ext cx="559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챗봇</a:t>
            </a:r>
            <a:endParaRPr lang="ko-KR" altLang="en-US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4CE994-D243-4B67-BA32-EC718BFBB547}"/>
              </a:ext>
            </a:extLst>
          </p:cNvPr>
          <p:cNvSpPr txBox="1"/>
          <p:nvPr/>
        </p:nvSpPr>
        <p:spPr>
          <a:xfrm>
            <a:off x="5818520" y="65182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-5-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19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0B0660D-D3E1-49D4-8BF9-2B7A879FBA5B}"/>
              </a:ext>
            </a:extLst>
          </p:cNvPr>
          <p:cNvSpPr/>
          <p:nvPr/>
        </p:nvSpPr>
        <p:spPr>
          <a:xfrm>
            <a:off x="1420172" y="1481441"/>
            <a:ext cx="2937819" cy="422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6417387-4AEE-4954-91C5-361A7CEAE459}"/>
              </a:ext>
            </a:extLst>
          </p:cNvPr>
          <p:cNvSpPr txBox="1">
            <a:spLocks/>
          </p:cNvSpPr>
          <p:nvPr/>
        </p:nvSpPr>
        <p:spPr>
          <a:xfrm>
            <a:off x="322729" y="194884"/>
            <a:ext cx="6782385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C3002F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WHAT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도와줘 </a:t>
            </a:r>
            <a:r>
              <a:rPr lang="ko-KR" altLang="en-US" sz="2400" dirty="0" err="1">
                <a:latin typeface="a고딕18" panose="02020600000000000000" pitchFamily="18" charset="-127"/>
                <a:ea typeface="a고딕18" panose="02020600000000000000" pitchFamily="18" charset="-127"/>
              </a:rPr>
              <a:t>소융봇이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무엇인가요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? 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174A987-9634-45A1-9CE5-BBFF9AA25E06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503884CB-D1F2-402B-8A66-3A2FC1152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46" y="2186802"/>
            <a:ext cx="5066388" cy="25677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B0D419F-89D0-4A14-BABF-2E1976015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751" y="2186802"/>
            <a:ext cx="1588872" cy="353082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20DF8C7-9D7F-46E9-B59A-E357ECBDC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624" y="2186802"/>
            <a:ext cx="1588871" cy="353082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73D5720-9ACC-4C60-A41D-EE36E007BB45}"/>
              </a:ext>
            </a:extLst>
          </p:cNvPr>
          <p:cNvSpPr/>
          <p:nvPr/>
        </p:nvSpPr>
        <p:spPr>
          <a:xfrm>
            <a:off x="1199751" y="1481441"/>
            <a:ext cx="3506743" cy="422193"/>
          </a:xfrm>
          <a:prstGeom prst="rect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41E780-7115-40BF-9C7A-61265B030D90}"/>
              </a:ext>
            </a:extLst>
          </p:cNvPr>
          <p:cNvSpPr txBox="1"/>
          <p:nvPr/>
        </p:nvSpPr>
        <p:spPr>
          <a:xfrm>
            <a:off x="2370562" y="1523260"/>
            <a:ext cx="1165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조교용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어플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B5301F-CAAD-49E9-A0FA-F0A98B56925D}"/>
              </a:ext>
            </a:extLst>
          </p:cNvPr>
          <p:cNvSpPr/>
          <p:nvPr/>
        </p:nvSpPr>
        <p:spPr>
          <a:xfrm>
            <a:off x="6237145" y="1481441"/>
            <a:ext cx="5066387" cy="422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1E9D83-EECC-4A9D-AE0D-52FA90417803}"/>
              </a:ext>
            </a:extLst>
          </p:cNvPr>
          <p:cNvSpPr txBox="1"/>
          <p:nvPr/>
        </p:nvSpPr>
        <p:spPr>
          <a:xfrm>
            <a:off x="8336604" y="1523260"/>
            <a:ext cx="1016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조교용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웹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96E8BF-45E2-423D-9E31-9D9C594C1A09}"/>
              </a:ext>
            </a:extLst>
          </p:cNvPr>
          <p:cNvSpPr txBox="1"/>
          <p:nvPr/>
        </p:nvSpPr>
        <p:spPr>
          <a:xfrm>
            <a:off x="5818520" y="65182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-6-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6923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6B0BDFA9-4BBB-4E3B-A8FE-024C5B63D8B9}"/>
              </a:ext>
            </a:extLst>
          </p:cNvPr>
          <p:cNvSpPr txBox="1">
            <a:spLocks/>
          </p:cNvSpPr>
          <p:nvPr/>
        </p:nvSpPr>
        <p:spPr>
          <a:xfrm>
            <a:off x="242047" y="194884"/>
            <a:ext cx="4777214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C3002F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WHY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ko-KR" altLang="en-US" sz="2400" dirty="0" err="1">
                <a:latin typeface="a고딕18" panose="02020600000000000000" pitchFamily="18" charset="-127"/>
                <a:ea typeface="a고딕18" panose="02020600000000000000" pitchFamily="18" charset="-127"/>
              </a:rPr>
              <a:t>소융봇이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왜 필요할까요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?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1123DF-4FAD-4B83-BDC0-E0C6203158A8}"/>
              </a:ext>
            </a:extLst>
          </p:cNvPr>
          <p:cNvSpPr txBox="1"/>
          <p:nvPr/>
        </p:nvSpPr>
        <p:spPr>
          <a:xfrm>
            <a:off x="521224" y="1101211"/>
            <a:ext cx="4336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1. </a:t>
            </a:r>
            <a:r>
              <a:rPr lang="ko-KR" altLang="en-US" sz="16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교내 학과 홈페이지의 찾기 힘든 검색 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35F83-F237-420E-BF34-88A57D9D4F15}"/>
              </a:ext>
            </a:extLst>
          </p:cNvPr>
          <p:cNvSpPr txBox="1"/>
          <p:nvPr/>
        </p:nvSpPr>
        <p:spPr>
          <a:xfrm>
            <a:off x="5818520" y="65182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-7-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C049F-F352-48FB-B1DF-95CECE56703D}"/>
              </a:ext>
            </a:extLst>
          </p:cNvPr>
          <p:cNvSpPr txBox="1"/>
          <p:nvPr/>
        </p:nvSpPr>
        <p:spPr>
          <a:xfrm>
            <a:off x="1339830" y="5832914"/>
            <a:ext cx="3902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(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학교홈페이지에서 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‘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컴퓨터공학과 학과공지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’ </a:t>
            </a:r>
            <a:r>
              <a:rPr lang="ko-KR" altLang="en-US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검색결과</a:t>
            </a:r>
            <a:r>
              <a:rPr lang="en-US" altLang="ko-KR" sz="1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)</a:t>
            </a:r>
            <a:endParaRPr lang="ko-KR" altLang="en-US" sz="12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9C3DE3-CA77-415D-A84A-CBCA9300C476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2BB841D-925E-45A7-ABFE-B863D1560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30" y="2207602"/>
            <a:ext cx="3723906" cy="31620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ACBAD19-DD74-407F-BC60-8949AD2C3C71}"/>
              </a:ext>
            </a:extLst>
          </p:cNvPr>
          <p:cNvSpPr txBox="1"/>
          <p:nvPr/>
        </p:nvSpPr>
        <p:spPr>
          <a:xfrm>
            <a:off x="7126197" y="5713764"/>
            <a:ext cx="429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단순하게 일치되는 단어만 보여주기 때문에</a:t>
            </a:r>
            <a:r>
              <a:rPr lang="en-US" altLang="ko-KR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</a:p>
          <a:p>
            <a:r>
              <a:rPr lang="ko-KR" altLang="en-US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가독성이 떨어지고 원하는 정보는 나오지 않음</a:t>
            </a:r>
            <a:endParaRPr lang="en-US" altLang="ko-KR" sz="16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9EB9BD-2D45-4075-AA6C-7BF247C07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748" y="1789602"/>
            <a:ext cx="3996600" cy="35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13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F9CE4D6-CE75-4EF6-AABA-6B23416527CA}"/>
              </a:ext>
            </a:extLst>
          </p:cNvPr>
          <p:cNvSpPr txBox="1"/>
          <p:nvPr/>
        </p:nvSpPr>
        <p:spPr>
          <a:xfrm>
            <a:off x="3987582" y="1312511"/>
            <a:ext cx="4546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컴퓨터공학과 학과공지를 찾으려면 </a:t>
            </a:r>
            <a:r>
              <a:rPr lang="en-US" altLang="ko-KR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. . .</a:t>
            </a:r>
            <a:endParaRPr lang="ko-KR" altLang="en-US" sz="20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7D1F79-CFA6-4494-B0BB-9292A586E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62" y="2067501"/>
            <a:ext cx="2018465" cy="15776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10A7EF-51B3-42BA-8CAF-A9E3E0339041}"/>
              </a:ext>
            </a:extLst>
          </p:cNvPr>
          <p:cNvSpPr txBox="1"/>
          <p:nvPr/>
        </p:nvSpPr>
        <p:spPr>
          <a:xfrm>
            <a:off x="9814748" y="6029308"/>
            <a:ext cx="8341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고딕14" panose="02020600000000000000" pitchFamily="18" charset="-127"/>
                <a:ea typeface="a고딕14" panose="02020600000000000000" pitchFamily="18" charset="-127"/>
              </a:rPr>
              <a:t>STEP 6: </a:t>
            </a:r>
            <a:r>
              <a:rPr lang="ko-KR" altLang="en-US" sz="1000" dirty="0">
                <a:latin typeface="a고딕14" panose="02020600000000000000" pitchFamily="18" charset="-127"/>
                <a:ea typeface="a고딕14" panose="02020600000000000000" pitchFamily="18" charset="-127"/>
              </a:rPr>
              <a:t>끝</a:t>
            </a:r>
            <a:endParaRPr lang="en-US" altLang="ko-KR" sz="1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714647C-5E8B-41CF-8000-AFC67B210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537" y="2080946"/>
            <a:ext cx="1992525" cy="15776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38EED4F-3D7B-4C88-ACC7-8868723FB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7972" y="2067501"/>
            <a:ext cx="1922222" cy="16412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05E040-DED6-4576-9C51-E18F5C943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162" y="4456614"/>
            <a:ext cx="2133719" cy="143707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8512239-C8C8-4487-B5E7-C2868E3784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537" y="4240745"/>
            <a:ext cx="2163018" cy="164128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2FED26C-0B5A-4347-A1F7-F38EF88F25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7522" y="4300116"/>
            <a:ext cx="1868561" cy="1691856"/>
          </a:xfrm>
          <a:prstGeom prst="rect">
            <a:avLst/>
          </a:prstGeom>
        </p:spPr>
      </p:pic>
      <p:sp>
        <p:nvSpPr>
          <p:cNvPr id="35" name="제목 1">
            <a:extLst>
              <a:ext uri="{FF2B5EF4-FFF2-40B4-BE49-F238E27FC236}">
                <a16:creationId xmlns:a16="http://schemas.microsoft.com/office/drawing/2014/main" id="{A35737CA-B81F-4E2A-A28D-FABB440FC58A}"/>
              </a:ext>
            </a:extLst>
          </p:cNvPr>
          <p:cNvSpPr txBox="1">
            <a:spLocks/>
          </p:cNvSpPr>
          <p:nvPr/>
        </p:nvSpPr>
        <p:spPr>
          <a:xfrm>
            <a:off x="242047" y="194884"/>
            <a:ext cx="4777214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C3002F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WHY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ko-KR" altLang="en-US" sz="2400" dirty="0" err="1">
                <a:latin typeface="a고딕18" panose="02020600000000000000" pitchFamily="18" charset="-127"/>
                <a:ea typeface="a고딕18" panose="02020600000000000000" pitchFamily="18" charset="-127"/>
              </a:rPr>
              <a:t>소융봇이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왜 필요할까요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?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2032511-B5FF-4A1C-99D1-41BC01B58E15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38A160A-7C9A-4C1A-9491-B606C5575AF3}"/>
              </a:ext>
            </a:extLst>
          </p:cNvPr>
          <p:cNvSpPr txBox="1"/>
          <p:nvPr/>
        </p:nvSpPr>
        <p:spPr>
          <a:xfrm>
            <a:off x="1025917" y="3755858"/>
            <a:ext cx="620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a고딕14" panose="02020600000000000000" pitchFamily="18" charset="-127"/>
                <a:ea typeface="a고딕14" panose="02020600000000000000" pitchFamily="18" charset="-127"/>
              </a:rPr>
              <a:t>STEP 1: </a:t>
            </a:r>
            <a:r>
              <a:rPr lang="ko-KR" altLang="en-US" sz="1000" dirty="0">
                <a:latin typeface="a고딕14" panose="02020600000000000000" pitchFamily="18" charset="-127"/>
                <a:ea typeface="a고딕14" panose="02020600000000000000" pitchFamily="18" charset="-127"/>
              </a:rPr>
              <a:t>세종대학교 홈페이지에 접속한다</a:t>
            </a:r>
            <a:endParaRPr lang="en-US" altLang="ko-KR" sz="1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55D294-57A8-4012-8F3D-49698CDADCE2}"/>
              </a:ext>
            </a:extLst>
          </p:cNvPr>
          <p:cNvSpPr txBox="1"/>
          <p:nvPr/>
        </p:nvSpPr>
        <p:spPr>
          <a:xfrm>
            <a:off x="4793033" y="3749762"/>
            <a:ext cx="2935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a고딕14" panose="02020600000000000000" pitchFamily="18" charset="-127"/>
                <a:ea typeface="a고딕14" panose="02020600000000000000" pitchFamily="18" charset="-127"/>
              </a:rPr>
              <a:t>STEP 2: </a:t>
            </a:r>
            <a:r>
              <a:rPr lang="ko-KR" altLang="en-US" sz="1000" dirty="0">
                <a:latin typeface="a고딕14" panose="02020600000000000000" pitchFamily="18" charset="-127"/>
                <a:ea typeface="a고딕14" panose="02020600000000000000" pitchFamily="18" charset="-127"/>
              </a:rPr>
              <a:t>대학 메뉴의 대학 </a:t>
            </a:r>
            <a:r>
              <a:rPr lang="en-US" altLang="ko-KR" sz="1000" dirty="0">
                <a:latin typeface="a고딕14" panose="02020600000000000000" pitchFamily="18" charset="-127"/>
                <a:ea typeface="a고딕14" panose="02020600000000000000" pitchFamily="18" charset="-127"/>
              </a:rPr>
              <a:t>COLLEGE </a:t>
            </a:r>
            <a:r>
              <a:rPr lang="ko-KR" altLang="en-US" sz="1000" dirty="0">
                <a:latin typeface="a고딕14" panose="02020600000000000000" pitchFamily="18" charset="-127"/>
                <a:ea typeface="a고딕14" panose="02020600000000000000" pitchFamily="18" charset="-127"/>
              </a:rPr>
              <a:t>메뉴를 클릭한다</a:t>
            </a:r>
            <a:endParaRPr lang="en-US" altLang="ko-KR" sz="1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51A5F7-235F-406D-9B83-1D1491264C2D}"/>
              </a:ext>
            </a:extLst>
          </p:cNvPr>
          <p:cNvSpPr txBox="1"/>
          <p:nvPr/>
        </p:nvSpPr>
        <p:spPr>
          <a:xfrm>
            <a:off x="8554710" y="3770338"/>
            <a:ext cx="3637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a고딕14" panose="02020600000000000000" pitchFamily="18" charset="-127"/>
                <a:ea typeface="a고딕14" panose="02020600000000000000" pitchFamily="18" charset="-127"/>
              </a:rPr>
              <a:t>STEP 3: </a:t>
            </a:r>
            <a:r>
              <a:rPr lang="ko-KR" altLang="en-US" sz="1000" dirty="0">
                <a:latin typeface="a고딕14" panose="02020600000000000000" pitchFamily="18" charset="-127"/>
                <a:ea typeface="a고딕14" panose="02020600000000000000" pitchFamily="18" charset="-127"/>
              </a:rPr>
              <a:t>소프트웨어 융합대학 </a:t>
            </a:r>
            <a:r>
              <a:rPr lang="ko-KR" altLang="en-US" sz="1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하위메뉴인</a:t>
            </a:r>
            <a:r>
              <a:rPr lang="ko-KR" altLang="en-US" sz="1000" dirty="0">
                <a:latin typeface="a고딕14" panose="02020600000000000000" pitchFamily="18" charset="-127"/>
                <a:ea typeface="a고딕14" panose="02020600000000000000" pitchFamily="18" charset="-127"/>
              </a:rPr>
              <a:t> 컴퓨터공학과를 클릭한다</a:t>
            </a:r>
            <a:endParaRPr lang="en-US" altLang="ko-KR" sz="1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EC943E-47F8-42A9-9FB2-4DE58636988C}"/>
              </a:ext>
            </a:extLst>
          </p:cNvPr>
          <p:cNvSpPr txBox="1"/>
          <p:nvPr/>
        </p:nvSpPr>
        <p:spPr>
          <a:xfrm>
            <a:off x="242047" y="5882030"/>
            <a:ext cx="40059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1000" dirty="0">
                <a:latin typeface="a고딕14" panose="02020600000000000000" pitchFamily="18" charset="-127"/>
                <a:ea typeface="a고딕14" panose="02020600000000000000" pitchFamily="18" charset="-127"/>
              </a:rPr>
              <a:t>STEP 4: </a:t>
            </a:r>
            <a:r>
              <a:rPr lang="ko-KR" altLang="en-US" sz="1000" dirty="0">
                <a:latin typeface="a고딕14" panose="02020600000000000000" pitchFamily="18" charset="-127"/>
                <a:ea typeface="a고딕14" panose="02020600000000000000" pitchFamily="18" charset="-127"/>
              </a:rPr>
              <a:t>홈페이지 바로가기 버튼을 눌러 컴퓨터공학과 홈페이지로 이동한다</a:t>
            </a:r>
            <a:endParaRPr lang="en-US" altLang="ko-KR" sz="1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84DF22-006A-4A70-877E-C401519A0F16}"/>
              </a:ext>
            </a:extLst>
          </p:cNvPr>
          <p:cNvSpPr txBox="1"/>
          <p:nvPr/>
        </p:nvSpPr>
        <p:spPr>
          <a:xfrm>
            <a:off x="4579841" y="6033124"/>
            <a:ext cx="35324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a고딕14" panose="02020600000000000000" pitchFamily="18" charset="-127"/>
                <a:ea typeface="a고딕14" panose="02020600000000000000" pitchFamily="18" charset="-127"/>
              </a:rPr>
              <a:t>STEP 5: </a:t>
            </a:r>
            <a:r>
              <a:rPr lang="ko-KR" altLang="en-US" sz="1000" dirty="0">
                <a:latin typeface="a고딕14" panose="02020600000000000000" pitchFamily="18" charset="-127"/>
                <a:ea typeface="a고딕14" panose="02020600000000000000" pitchFamily="18" charset="-127"/>
              </a:rPr>
              <a:t>컴퓨터 공학과 홈페이지의 학과공지 </a:t>
            </a:r>
            <a:r>
              <a:rPr lang="en-US" altLang="ko-KR" sz="1000" dirty="0">
                <a:latin typeface="a고딕14" panose="02020600000000000000" pitchFamily="18" charset="-127"/>
                <a:ea typeface="a고딕14" panose="02020600000000000000" pitchFamily="18" charset="-127"/>
              </a:rPr>
              <a:t>more </a:t>
            </a:r>
            <a:r>
              <a:rPr lang="ko-KR" altLang="en-US" sz="1000" dirty="0">
                <a:latin typeface="a고딕14" panose="02020600000000000000" pitchFamily="18" charset="-127"/>
                <a:ea typeface="a고딕14" panose="02020600000000000000" pitchFamily="18" charset="-127"/>
              </a:rPr>
              <a:t>버튼을 누른다</a:t>
            </a:r>
            <a:endParaRPr lang="en-US" altLang="ko-KR" sz="1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CF0441-697C-4519-9B29-E4A845998A02}"/>
              </a:ext>
            </a:extLst>
          </p:cNvPr>
          <p:cNvSpPr txBox="1"/>
          <p:nvPr/>
        </p:nvSpPr>
        <p:spPr>
          <a:xfrm>
            <a:off x="5818520" y="65182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-8-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387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362D09C-407B-4571-A8E3-72FA88D33E00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782BC58B-5CB6-4953-A6D1-F6A77FA10899}"/>
              </a:ext>
            </a:extLst>
          </p:cNvPr>
          <p:cNvSpPr txBox="1">
            <a:spLocks/>
          </p:cNvSpPr>
          <p:nvPr/>
        </p:nvSpPr>
        <p:spPr>
          <a:xfrm>
            <a:off x="242047" y="194884"/>
            <a:ext cx="4777214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C3002F"/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WHY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</a:t>
            </a:r>
            <a:r>
              <a:rPr lang="ko-KR" altLang="en-US" sz="2400" dirty="0" err="1">
                <a:latin typeface="a고딕18" panose="02020600000000000000" pitchFamily="18" charset="-127"/>
                <a:ea typeface="a고딕18" panose="02020600000000000000" pitchFamily="18" charset="-127"/>
              </a:rPr>
              <a:t>소융봇이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왜 필요할까요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?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E86F11-6A85-46F1-8D83-F058E683F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6" y="2531491"/>
            <a:ext cx="5473831" cy="26539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06648C-D43E-4AEA-AFD3-F77188D8C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059" y="2422161"/>
            <a:ext cx="4955750" cy="316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5BF13C-E424-4FF4-8DC2-502664D0D82F}"/>
              </a:ext>
            </a:extLst>
          </p:cNvPr>
          <p:cNvSpPr txBox="1"/>
          <p:nvPr/>
        </p:nvSpPr>
        <p:spPr>
          <a:xfrm>
            <a:off x="3707862" y="1392764"/>
            <a:ext cx="5105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반면 </a:t>
            </a:r>
            <a:r>
              <a:rPr lang="ko-KR" altLang="en-US" sz="3200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소융봇은</a:t>
            </a:r>
            <a:r>
              <a:rPr lang="ko-KR" altLang="en-US" sz="3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쉽고 빠르다</a:t>
            </a:r>
            <a:r>
              <a:rPr lang="en-US" altLang="ko-KR" sz="32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!</a:t>
            </a:r>
            <a:endParaRPr lang="ko-KR" altLang="en-US" sz="32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8CCA75-7ED2-4DB9-BEC9-21D938E0044F}"/>
              </a:ext>
            </a:extLst>
          </p:cNvPr>
          <p:cNvSpPr txBox="1"/>
          <p:nvPr/>
        </p:nvSpPr>
        <p:spPr>
          <a:xfrm>
            <a:off x="1795242" y="5584461"/>
            <a:ext cx="2913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검색하고 학과만 누르면</a:t>
            </a:r>
            <a:r>
              <a:rPr lang="en-US" altLang="ko-KR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?</a:t>
            </a:r>
            <a:r>
              <a:rPr lang="ko-KR" altLang="en-US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endParaRPr lang="en-US" altLang="ko-KR" sz="20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A2D14D-8DF2-45E3-B077-B9FD111DAE57}"/>
              </a:ext>
            </a:extLst>
          </p:cNvPr>
          <p:cNvSpPr txBox="1"/>
          <p:nvPr/>
        </p:nvSpPr>
        <p:spPr>
          <a:xfrm>
            <a:off x="9309934" y="5571304"/>
            <a:ext cx="6623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끝</a:t>
            </a:r>
            <a:r>
              <a:rPr lang="en-US" altLang="ko-KR" sz="20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4554A1-0F6C-4A20-B5CE-B210A1233742}"/>
              </a:ext>
            </a:extLst>
          </p:cNvPr>
          <p:cNvSpPr txBox="1"/>
          <p:nvPr/>
        </p:nvSpPr>
        <p:spPr>
          <a:xfrm>
            <a:off x="5818520" y="65182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-9-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603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2157</TotalTime>
  <Words>986</Words>
  <Application>Microsoft Office PowerPoint</Application>
  <PresentationFormat>와이드스크린</PresentationFormat>
  <Paragraphs>178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1" baseType="lpstr">
      <vt:lpstr>a고딕16</vt:lpstr>
      <vt:lpstr>a고딕14</vt:lpstr>
      <vt:lpstr>a고딕12</vt:lpstr>
      <vt:lpstr>a시월구일1</vt:lpstr>
      <vt:lpstr>a시월구일4</vt:lpstr>
      <vt:lpstr>a고딕17</vt:lpstr>
      <vt:lpstr>a고딕15</vt:lpstr>
      <vt:lpstr>a고딕18</vt:lpstr>
      <vt:lpstr>a시월구일2</vt:lpstr>
      <vt:lpstr>a시월구일3</vt:lpstr>
      <vt:lpstr>Arial</vt:lpstr>
      <vt:lpstr>맑은 고딕</vt:lpstr>
      <vt:lpstr>Office 테마</vt:lpstr>
      <vt:lpstr>도와줘! 소융봇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hyeran</dc:creator>
  <cp:lastModifiedBy>이종민</cp:lastModifiedBy>
  <cp:revision>313</cp:revision>
  <dcterms:created xsi:type="dcterms:W3CDTF">2020-06-04T09:24:39Z</dcterms:created>
  <dcterms:modified xsi:type="dcterms:W3CDTF">2021-01-31T11:37:57Z</dcterms:modified>
</cp:coreProperties>
</file>